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20"/>
    </p:embeddedFont>
    <p:embeddedFont>
      <p:font typeface="OPPOSans-R" panose="02010601030101010101" pitchFamily="2" charset="-122"/>
      <p:regular r:id="rId21"/>
    </p:embeddedFont>
    <p:embeddedFont>
      <p:font typeface="OPPOSans-B" panose="02010601030101010101" pitchFamily="2" charset="-122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  <Relationship Id="rId20" Target="fonts/font1.fntdata" Type="http://schemas.openxmlformats.org/officeDocument/2006/relationships/font"/>  <Relationship Id="rId21" Target="fonts/font2.fntdata" Type="http://schemas.openxmlformats.org/officeDocument/2006/relationships/font"/>  <Relationship Id="rId22" Target="fonts/font3.fntdata" Type="http://schemas.openxmlformats.org/officeDocument/2006/relationships/font"/>  <Relationship Id="rId23" Target="presProps.xml" Type="http://schemas.openxmlformats.org/officeDocument/2006/relationships/presProps"/>  <Relationship Id="rId24" Target="viewProps.xml" Type="http://schemas.openxmlformats.org/officeDocument/2006/relationships/viewProps"/>  <Relationship Id="rId25" Target="theme/theme1.xml" Type="http://schemas.openxmlformats.org/officeDocument/2006/relationships/theme"/>  <Relationship Id="rId2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2" Type="http://schemas.openxmlformats.org/officeDocument/2006/relationships/image" Target="../media/image1.png"/><Relationship Id="rId103" Type="http://schemas.openxmlformats.org/officeDocument/2006/relationships/image" Target="../media/image25.png"/><Relationship Id="rId104" Type="http://schemas.openxmlformats.org/officeDocument/2006/relationships/image" Target="../media/image31.png"/><Relationship Id="rId105" Type="http://schemas.openxmlformats.org/officeDocument/2006/relationships/image" Target="../media/image38.png"/><Relationship Id="rId106" Type="http://schemas.openxmlformats.org/officeDocument/2006/relationships/image" Target="../media/image33.png"/><Relationship Id="rId1010" Type="http://schemas.openxmlformats.org/officeDocument/2006/relationships/image" Target="../media/image37.png"/><Relationship Id="rId1011" Type="http://schemas.openxmlformats.org/officeDocument/2006/relationships/image" Target="../media/image68.png"/><Relationship Id="rId1015" Type="http://schemas.openxmlformats.org/officeDocument/2006/relationships/image" Target="../media/image39.png"/><Relationship Id="rId1017" Type="http://schemas.openxmlformats.org/officeDocument/2006/relationships/image" Target="../media/image42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26.png"/><Relationship Id="rId1004" Type="http://schemas.openxmlformats.org/officeDocument/2006/relationships/image" Target="../media/image35.png"/><Relationship Id="rId1005" Type="http://schemas.openxmlformats.org/officeDocument/2006/relationships/image" Target="../media/image20.png"/><Relationship Id="rId1007" Type="http://schemas.openxmlformats.org/officeDocument/2006/relationships/image" Target="../media/image4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2" Type="http://schemas.openxmlformats.org/officeDocument/2006/relationships/image" Target="../media/image20.png"/><Relationship Id="rId1105" Type="http://schemas.openxmlformats.org/officeDocument/2006/relationships/image" Target="../media/image27.png"/><Relationship Id="rId1108" Type="http://schemas.openxmlformats.org/officeDocument/2006/relationships/image" Target="../media/image28.png"/><Relationship Id="rId11011" Type="http://schemas.openxmlformats.org/officeDocument/2006/relationships/image" Target="../media/image5.png"/><Relationship Id="rId11012" Type="http://schemas.openxmlformats.org/officeDocument/2006/relationships/image" Target="../media/image6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24.png"/><Relationship Id="rId1202" Type="http://schemas.openxmlformats.org/officeDocument/2006/relationships/image" Target="../media/image25.png"/><Relationship Id="rId1203" Type="http://schemas.openxmlformats.org/officeDocument/2006/relationships/image" Target="../media/image31.png"/><Relationship Id="rId1204" Type="http://schemas.openxmlformats.org/officeDocument/2006/relationships/image" Target="../media/image32.png"/><Relationship Id="rId1205" Type="http://schemas.openxmlformats.org/officeDocument/2006/relationships/image" Target="../media/image7.png"/><Relationship Id="rId1206" Type="http://schemas.openxmlformats.org/officeDocument/2006/relationships/image" Target="../media/image33.png"/><Relationship Id="rId1209" Type="http://schemas.openxmlformats.org/officeDocument/2006/relationships/image" Target="../media/image37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36.png"/><Relationship Id="rId1303" Type="http://schemas.openxmlformats.org/officeDocument/2006/relationships/image" Target="../media/image20.png"/><Relationship Id="rId1306" Type="http://schemas.openxmlformats.org/officeDocument/2006/relationships/image" Target="../media/image40.png"/><Relationship Id="rId1309" Type="http://schemas.openxmlformats.org/officeDocument/2006/relationships/image" Target="../media/image36.png"/><Relationship Id="rId13012" Type="http://schemas.openxmlformats.org/officeDocument/2006/relationships/image" Target="../media/image40.png"/><Relationship Id="rId13016" Type="http://schemas.openxmlformats.org/officeDocument/2006/relationships/image" Target="../media/image55.png"/><Relationship Id="rId13017" Type="http://schemas.openxmlformats.org/officeDocument/2006/relationships/image" Target="../media/image14.png"/><Relationship Id="rId13019" Type="http://schemas.openxmlformats.org/officeDocument/2006/relationships/image" Target="../media/image55.png"/><Relationship Id="rId13020" Type="http://schemas.openxmlformats.org/officeDocument/2006/relationships/image" Target="../media/image62.png"/><Relationship Id="rId13022" Type="http://schemas.openxmlformats.org/officeDocument/2006/relationships/image" Target="../media/image55.png"/><Relationship Id="rId13023" Type="http://schemas.openxmlformats.org/officeDocument/2006/relationships/image" Target="../media/image64.png"/><Relationship Id="rId13025" Type="http://schemas.openxmlformats.org/officeDocument/2006/relationships/image" Target="../media/image55.png"/><Relationship Id="rId13026" Type="http://schemas.openxmlformats.org/officeDocument/2006/relationships/image" Target="../media/image15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20.png"/><Relationship Id="rId14012" Type="http://schemas.openxmlformats.org/officeDocument/2006/relationships/image" Target="../media/image56.png"/><Relationship Id="rId14013" Type="http://schemas.openxmlformats.org/officeDocument/2006/relationships/image" Target="../media/image58.png"/><Relationship Id="rId14014" Type="http://schemas.openxmlformats.org/officeDocument/2006/relationships/image" Target="../media/image63.png"/><Relationship Id="rId14015" Type="http://schemas.openxmlformats.org/officeDocument/2006/relationships/image" Target="../media/image59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2" Type="http://schemas.openxmlformats.org/officeDocument/2006/relationships/image" Target="../media/image20.png"/><Relationship Id="rId15012" Type="http://schemas.openxmlformats.org/officeDocument/2006/relationships/image" Target="../media/image8.png"/><Relationship Id="rId15013" Type="http://schemas.openxmlformats.org/officeDocument/2006/relationships/image" Target="../media/image71.png"/><Relationship Id="rId15014" Type="http://schemas.openxmlformats.org/officeDocument/2006/relationships/image" Target="../media/image61.png"/><Relationship Id="rId15015" Type="http://schemas.openxmlformats.org/officeDocument/2006/relationships/image" Target="../media/image60.png"/><Relationship Id="rId15016" Type="http://schemas.openxmlformats.org/officeDocument/2006/relationships/image" Target="../media/image57.png"/><Relationship Id="rId15017" Type="http://schemas.openxmlformats.org/officeDocument/2006/relationships/image" Target="../media/image78.png"/><Relationship Id="rId15018" Type="http://schemas.openxmlformats.org/officeDocument/2006/relationships/image" Target="../media/image69.png"/><Relationship Id="rId15019" Type="http://schemas.openxmlformats.org/officeDocument/2006/relationships/image" Target="../media/image77.png"/><Relationship Id="rId15020" Type="http://schemas.openxmlformats.org/officeDocument/2006/relationships/image" Target="../media/image70.png"/><Relationship Id="rId15021" Type="http://schemas.openxmlformats.org/officeDocument/2006/relationships/image" Target="../media/image76.png"/><Relationship Id="rId15022" Type="http://schemas.openxmlformats.org/officeDocument/2006/relationships/image" Target="../media/image73.png"/><Relationship Id="rId15023" Type="http://schemas.openxmlformats.org/officeDocument/2006/relationships/image" Target="../media/image85.png"/><Relationship Id="rId15024" Type="http://schemas.openxmlformats.org/officeDocument/2006/relationships/image" Target="../media/image84.png"/><Relationship Id="rId15025" Type="http://schemas.openxmlformats.org/officeDocument/2006/relationships/image" Target="../media/image72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24.png"/><Relationship Id="rId1602" Type="http://schemas.openxmlformats.org/officeDocument/2006/relationships/image" Target="../media/image25.png"/><Relationship Id="rId1603" Type="http://schemas.openxmlformats.org/officeDocument/2006/relationships/image" Target="../media/image31.png"/><Relationship Id="rId1604" Type="http://schemas.openxmlformats.org/officeDocument/2006/relationships/image" Target="../media/image32.png"/><Relationship Id="rId1605" Type="http://schemas.openxmlformats.org/officeDocument/2006/relationships/image" Target="../media/image9.png"/><Relationship Id="rId1606" Type="http://schemas.openxmlformats.org/officeDocument/2006/relationships/image" Target="../media/image33.png"/><Relationship Id="rId1609" Type="http://schemas.openxmlformats.org/officeDocument/2006/relationships/image" Target="../media/image75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0" Type="http://schemas.openxmlformats.org/officeDocument/2006/relationships/image" Target="../media/image75.png"/><Relationship Id="rId17012" Type="http://schemas.openxmlformats.org/officeDocument/2006/relationships/image" Target="../media/image74.png"/><Relationship Id="rId17013" Type="http://schemas.openxmlformats.org/officeDocument/2006/relationships/image" Target="../media/image83.png"/><Relationship Id="rId17014" Type="http://schemas.openxmlformats.org/officeDocument/2006/relationships/image" Target="../media/image79.png"/><Relationship Id="rId17015" Type="http://schemas.openxmlformats.org/officeDocument/2006/relationships/image" Target="../media/image81.png"/><Relationship Id="rId17016" Type="http://schemas.openxmlformats.org/officeDocument/2006/relationships/image" Target="../media/image80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2" Type="http://schemas.openxmlformats.org/officeDocument/2006/relationships/image" Target="../media/image1.png"/><Relationship Id="rId1803" Type="http://schemas.openxmlformats.org/officeDocument/2006/relationships/image" Target="../media/image25.png"/><Relationship Id="rId1804" Type="http://schemas.openxmlformats.org/officeDocument/2006/relationships/image" Target="../media/image31.png"/><Relationship Id="rId1805" Type="http://schemas.openxmlformats.org/officeDocument/2006/relationships/image" Target="../media/image38.png"/><Relationship Id="rId1806" Type="http://schemas.openxmlformats.org/officeDocument/2006/relationships/image" Target="../media/image33.png"/><Relationship Id="rId18010" Type="http://schemas.openxmlformats.org/officeDocument/2006/relationships/image" Target="../media/image37.png"/><Relationship Id="rId18011" Type="http://schemas.openxmlformats.org/officeDocument/2006/relationships/image" Target="../media/image10.png"/><Relationship Id="rId18015" Type="http://schemas.openxmlformats.org/officeDocument/2006/relationships/image" Target="../media/image39.png"/><Relationship Id="rId18017" Type="http://schemas.openxmlformats.org/officeDocument/2006/relationships/image" Target="../media/image41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1.png"/><Relationship Id="rId202" Type="http://schemas.openxmlformats.org/officeDocument/2006/relationships/image" Target="../media/image25.png"/><Relationship Id="rId203" Type="http://schemas.openxmlformats.org/officeDocument/2006/relationships/image" Target="../media/image31.png"/><Relationship Id="rId204" Type="http://schemas.openxmlformats.org/officeDocument/2006/relationships/image" Target="../media/image32.png"/><Relationship Id="rId205" Type="http://schemas.openxmlformats.org/officeDocument/2006/relationships/image" Target="../media/image33.png"/><Relationship Id="rId206" Type="http://schemas.openxmlformats.org/officeDocument/2006/relationships/image" Target="../media/image43.png"/><Relationship Id="rId208" Type="http://schemas.openxmlformats.org/officeDocument/2006/relationships/image" Target="../media/image11.png"/><Relationship Id="rId209" Type="http://schemas.openxmlformats.org/officeDocument/2006/relationships/image" Target="../media/image44.png"/><Relationship Id="rId2011" Type="http://schemas.openxmlformats.org/officeDocument/2006/relationships/image" Target="../media/image12.png"/><Relationship Id="rId2012" Type="http://schemas.openxmlformats.org/officeDocument/2006/relationships/image" Target="../media/image43.png"/><Relationship Id="rId2014" Type="http://schemas.openxmlformats.org/officeDocument/2006/relationships/image" Target="../media/image13.png"/><Relationship Id="rId2015" Type="http://schemas.openxmlformats.org/officeDocument/2006/relationships/image" Target="../media/image44.png"/><Relationship Id="rId2017" Type="http://schemas.openxmlformats.org/officeDocument/2006/relationships/image" Target="../media/image2.png"/><Relationship Id="rId2020" Type="http://schemas.openxmlformats.org/officeDocument/2006/relationships/image" Target="../media/image4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4.png"/><Relationship Id="rId302" Type="http://schemas.openxmlformats.org/officeDocument/2006/relationships/image" Target="../media/image25.png"/><Relationship Id="rId303" Type="http://schemas.openxmlformats.org/officeDocument/2006/relationships/image" Target="../media/image31.png"/><Relationship Id="rId304" Type="http://schemas.openxmlformats.org/officeDocument/2006/relationships/image" Target="../media/image86.png"/><Relationship Id="rId305" Type="http://schemas.openxmlformats.org/officeDocument/2006/relationships/image" Target="../media/image32.png"/><Relationship Id="rId306" Type="http://schemas.openxmlformats.org/officeDocument/2006/relationships/image" Target="../media/image33.png"/><Relationship Id="rId309" Type="http://schemas.openxmlformats.org/officeDocument/2006/relationships/image" Target="../media/image20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46.png"/><Relationship Id="rId404" Type="http://schemas.openxmlformats.org/officeDocument/2006/relationships/image" Target="../media/image47.png"/><Relationship Id="rId4013" Type="http://schemas.openxmlformats.org/officeDocument/2006/relationships/image" Target="../media/image48.png"/><Relationship Id="rId4014" Type="http://schemas.openxmlformats.org/officeDocument/2006/relationships/image" Target="../media/image49.png"/><Relationship Id="rId4015" Type="http://schemas.openxmlformats.org/officeDocument/2006/relationships/image" Target="../media/image50.png"/><Relationship Id="rId4016" Type="http://schemas.openxmlformats.org/officeDocument/2006/relationships/image" Target="../media/image51.png"/><Relationship Id="rId4017" Type="http://schemas.openxmlformats.org/officeDocument/2006/relationships/image" Target="../media/image52.png"/><Relationship Id="rId4018" Type="http://schemas.openxmlformats.org/officeDocument/2006/relationships/image" Target="../media/image53.png"/><Relationship Id="rId4019" Type="http://schemas.openxmlformats.org/officeDocument/2006/relationships/image" Target="../media/image54.png"/><Relationship Id="rId4020" Type="http://schemas.openxmlformats.org/officeDocument/2006/relationships/image" Target="../media/image35.png"/><Relationship Id="rId4021" Type="http://schemas.openxmlformats.org/officeDocument/2006/relationships/image" Target="../media/image82.png"/><Relationship Id="rId4022" Type="http://schemas.openxmlformats.org/officeDocument/2006/relationships/image" Target="../media/image20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4.png"/><Relationship Id="rId502" Type="http://schemas.openxmlformats.org/officeDocument/2006/relationships/image" Target="../media/image25.png"/><Relationship Id="rId503" Type="http://schemas.openxmlformats.org/officeDocument/2006/relationships/image" Target="../media/image31.png"/><Relationship Id="rId504" Type="http://schemas.openxmlformats.org/officeDocument/2006/relationships/image" Target="../media/image32.png"/><Relationship Id="rId505" Type="http://schemas.openxmlformats.org/officeDocument/2006/relationships/image" Target="../media/image87.png"/><Relationship Id="rId506" Type="http://schemas.openxmlformats.org/officeDocument/2006/relationships/image" Target="../media/image33.png"/><Relationship Id="rId509" Type="http://schemas.openxmlformats.org/officeDocument/2006/relationships/image" Target="../media/image20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5" Type="http://schemas.openxmlformats.org/officeDocument/2006/relationships/image" Target="../media/image65.png"/><Relationship Id="rId608" Type="http://schemas.openxmlformats.org/officeDocument/2006/relationships/image" Target="../media/image16.png"/><Relationship Id="rId6010" Type="http://schemas.openxmlformats.org/officeDocument/2006/relationships/image" Target="../media/image3.png"/><Relationship Id="rId6013" Type="http://schemas.openxmlformats.org/officeDocument/2006/relationships/image" Target="../media/image17.png"/><Relationship Id="rId6016" Type="http://schemas.openxmlformats.org/officeDocument/2006/relationships/image" Target="../media/image19.png"/><Relationship Id="rId6018" Type="http://schemas.openxmlformats.org/officeDocument/2006/relationships/image" Target="../media/image20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20.png"/><Relationship Id="rId705" Type="http://schemas.openxmlformats.org/officeDocument/2006/relationships/image" Target="../media/image66.png"/><Relationship Id="rId707" Type="http://schemas.openxmlformats.org/officeDocument/2006/relationships/image" Target="../media/image18.png"/><Relationship Id="rId7010" Type="http://schemas.openxmlformats.org/officeDocument/2006/relationships/image" Target="../media/image17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2" Type="http://schemas.openxmlformats.org/officeDocument/2006/relationships/image" Target="../media/image20.png"/><Relationship Id="rId805" Type="http://schemas.openxmlformats.org/officeDocument/2006/relationships/image" Target="../media/image67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0" Type="http://schemas.openxmlformats.org/officeDocument/2006/relationships/image" Target="../media/image20.png"/><Relationship Id="rId9012" Type="http://schemas.openxmlformats.org/officeDocument/2006/relationships/image" Target="../media/image21.png"/><Relationship Id="rId9013" Type="http://schemas.openxmlformats.org/officeDocument/2006/relationships/image" Target="../media/image22.png"/><Relationship Id="rId9014" Type="http://schemas.openxmlformats.org/officeDocument/2006/relationships/image" Target="../media/image23.png"/><Relationship Id="rId9015" Type="http://schemas.openxmlformats.org/officeDocument/2006/relationships/image" Target="../media/image29.png"/><Relationship Id="rId9016" Type="http://schemas.openxmlformats.org/officeDocument/2006/relationships/image" Target="../media/image34.png"/><Relationship Id="rId901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33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1"/>
          <p:cNvGrpSpPr/>
          <p:nvPr/>
        </p:nvGrpSpPr>
        <p:grpSpPr>
          <a:xfrm>
            <a:off x="1905000" y="2184400"/>
            <a:ext cx="20574000" cy="10909300"/>
            <a:chOff x="1905000" y="2184400"/>
            <a:chExt cx="20574000" cy="10909300"/>
          </a:xfrm>
        </p:grpSpPr>
        <p:pic>
          <p:nvPicPr>
            <p:cNvPr id="102" name="image 102"/>
            <p:cNvPicPr>
              <a:picLocks noChangeAspect="1"/>
            </p:cNvPicPr>
            <p:nvPr/>
          </p:nvPicPr>
          <p:blipFill>
            <a:blip r:embed="rId102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2349500" y="2959100"/>
              <a:ext cx="19697700" cy="10134600"/>
            </a:xfrm>
            <a:prstGeom prst="rect">
              <a:avLst/>
            </a:prstGeom>
          </p:spPr>
        </p:pic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<a:alphaModFix amt="40000"/>
            </a:blip>
            <a:srcRect/>
            <a:stretch>
              <a:fillRect/>
            </a:stretch>
          </p:blipFill>
          <p:spPr>
            <a:xfrm rot="0" flipV="0" flipH="0">
              <a:off x="1905000" y="2184400"/>
              <a:ext cx="20574000" cy="10591800"/>
            </a:xfrm>
            <a:prstGeom prst="rect">
              <a:avLst/>
            </a:prstGeom>
          </p:spPr>
        </p:pic>
      </p:grpSp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541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247900" y="4056066"/>
            <a:ext cx="14429699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稿定</a:t>
            </a:r>
            <a:r>
              <a:rPr sz="13000" i="0" b="0" dirty="0" smtClean="0" lang="zh-CN">
                <a:solidFill>
                  <a:srgbClr val="5330D5"/>
                </a:solidFill>
                <a:latin typeface="OPPOSans-H"/>
                <a:ea typeface="OPPOSans-H"/>
              </a:rPr>
              <a:t>社群矩阵</a:t>
            </a:r>
            <a:endParaRPr lang="zh-CN" altLang="en-US"/>
          </a:p>
        </p:txBody>
      </p:sp>
      <p:sp>
        <p:nvSpPr>
          <p:cNvPr id="109" name="Object 109"/>
          <p:cNvSpPr txBox="1"/>
          <p:nvPr/>
        </p:nvSpPr>
        <p:spPr>
          <a:xfrm>
            <a:off x="2247900" y="6019800"/>
            <a:ext cx="15466343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7100" i="0" b="0" spc="30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运/营/数/据/月/度/复/盘</a:t>
            </a:r>
            <a:endParaRPr lang="zh-CN" altLang="en-US"/>
          </a:p>
        </p:txBody>
      </p:sp>
      <p:pic>
        <p:nvPicPr>
          <p:cNvPr id="1010" name="image 1010"/>
          <p:cNvPicPr>
            <a:picLocks noChangeAspect="1"/>
          </p:cNvPicPr>
          <p:nvPr/>
        </p:nvPicPr>
        <p:blipFill>
          <a:blip r:embed="rId1010">
                </a:blip>
          <a:srcRect/>
          <a:stretch>
            <a:fillRect/>
          </a:stretch>
        </p:blipFill>
        <p:spPr>
          <a:xfrm rot="0" flipV="0" flipH="0">
            <a:off x="2447402" y="8538216"/>
            <a:ext cx="2260600" cy="406400"/>
          </a:xfrm>
          <a:prstGeom prst="rect">
            <a:avLst/>
          </a:prstGeom>
        </p:spPr>
      </p:pic>
      <p:pic>
        <p:nvPicPr>
          <p:cNvPr id="1011" name="image 1011"/>
          <p:cNvPicPr>
            <a:picLocks noChangeAspect="1"/>
          </p:cNvPicPr>
          <p:nvPr/>
        </p:nvPicPr>
        <p:blipFill>
          <a:blip r:embed="rId1011">
                </a:blip>
          <a:srcRect/>
          <a:stretch>
            <a:fillRect/>
          </a:stretch>
        </p:blipFill>
        <p:spPr>
          <a:xfrm rot="0" flipV="0" flipH="0">
            <a:off x="12400272" y="7251122"/>
            <a:ext cx="9767577" cy="5258377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4363404" y="2246925"/>
            <a:ext cx="2148833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Content</a:t>
            </a:r>
            <a:endParaRPr lang="zh-CN" altLang="en-US"/>
          </a:p>
        </p:txBody>
      </p:sp>
      <p:sp>
        <p:nvSpPr>
          <p:cNvPr id="1013" name="Object 1013"/>
          <p:cNvSpPr txBox="1"/>
          <p:nvPr/>
        </p:nvSpPr>
        <p:spPr>
          <a:xfrm>
            <a:off x="6988175" y="2244345"/>
            <a:ext cx="192037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About</a:t>
            </a:r>
            <a:endParaRPr lang="zh-CN" altLang="en-US"/>
          </a:p>
        </p:txBody>
      </p:sp>
      <p:sp>
        <p:nvSpPr>
          <p:cNvPr id="1014" name="Object 1014"/>
          <p:cNvSpPr txBox="1"/>
          <p:nvPr/>
        </p:nvSpPr>
        <p:spPr>
          <a:xfrm>
            <a:off x="2208533" y="2246925"/>
            <a:ext cx="1678933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Home</a:t>
            </a:r>
            <a:endParaRPr lang="zh-CN" altLang="en-US"/>
          </a:p>
        </p:txBody>
      </p:sp>
      <p:pic>
        <p:nvPicPr>
          <p:cNvPr id="1015" name="image 1015"/>
          <p:cNvPicPr>
            <a:picLocks noChangeAspect="1"/>
          </p:cNvPicPr>
          <p:nvPr/>
        </p:nvPicPr>
        <p:blipFill>
          <a:blip r:embed="rId1015">
                </a:blip>
          <a:srcRect/>
          <a:stretch>
            <a:fillRect/>
          </a:stretch>
        </p:blipFill>
        <p:spPr>
          <a:xfrm rot="0" flipV="0" flipH="0">
            <a:off x="2743200" y="2895600"/>
            <a:ext cx="609600" cy="165100"/>
          </a:xfrm>
          <a:prstGeom prst="rect">
            <a:avLst/>
          </a:prstGeom>
        </p:spPr>
      </p:pic>
      <p:grpSp>
        <p:nvGrpSpPr>
          <p:cNvPr id="1016" name="组合 1016"/>
          <p:cNvGrpSpPr/>
          <p:nvPr/>
        </p:nvGrpSpPr>
        <p:grpSpPr>
          <a:xfrm>
            <a:off x="2349500" y="10228027"/>
            <a:ext cx="6642100" cy="1041400"/>
            <a:chOff x="2349500" y="10228027"/>
            <a:chExt cx="6642100" cy="1041400"/>
          </a:xfrm>
        </p:grpSpPr>
        <p:pic>
          <p:nvPicPr>
            <p:cNvPr id="1017" name="image 1017"/>
            <p:cNvPicPr>
              <a:picLocks noChangeAspect="1"/>
            </p:cNvPicPr>
            <p:nvPr/>
          </p:nvPicPr>
          <p:blipFill>
            <a:blip r:embed="rId1017">
                </a:blip>
            <a:srcRect/>
            <a:stretch>
              <a:fillRect/>
            </a:stretch>
          </p:blipFill>
          <p:spPr>
            <a:xfrm rot="0" flipV="0" flipH="0">
              <a:off x="2349500" y="10228027"/>
              <a:ext cx="6642100" cy="1041400"/>
            </a:xfrm>
            <a:prstGeom prst="rect">
              <a:avLst/>
            </a:prstGeom>
          </p:spPr>
        </p:pic>
        <p:sp>
          <p:nvSpPr>
            <p:cNvPr id="1018" name="Object 1018"/>
            <p:cNvSpPr txBox="1"/>
            <p:nvPr/>
          </p:nvSpPr>
          <p:spPr>
            <a:xfrm>
              <a:off x="2482850" y="10304227"/>
              <a:ext cx="6375400" cy="749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4200" i="0" b="0" spc="2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稿定设计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13803471" y="4283813"/>
            <a:ext cx="8844761" cy="6728771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14808752" y="6508951"/>
            <a:ext cx="63500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购买课程人数</a:t>
            </a:r>
            <a:endParaRPr lang="zh-CN" altLang="en-US"/>
          </a:p>
        </p:txBody>
      </p:sp>
      <p:sp>
        <p:nvSpPr>
          <p:cNvPr id="1003" name="Object 1003"/>
          <p:cNvSpPr txBox="1"/>
          <p:nvPr/>
        </p:nvSpPr>
        <p:spPr>
          <a:xfrm>
            <a:off x="14819468" y="7503402"/>
            <a:ext cx="6874283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从购买课程的人数统计中可看出，购买人数占用户总数的40%，转化率比较低，在下个月的运营中改变运营策略以增加转化率。</a:t>
            </a:r>
            <a:endParaRPr lang="zh-CN" altLang="en-US"/>
          </a:p>
        </p:txBody>
      </p:sp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14916305" y="5179701"/>
            <a:ext cx="1333500" cy="9398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sp>
        <p:nvSpPr>
          <p:cNvPr id="1006" name="Object 1006"/>
          <p:cNvSpPr txBox="1"/>
          <p:nvPr/>
        </p:nvSpPr>
        <p:spPr>
          <a:xfrm>
            <a:off x="5549900" y="1069095"/>
            <a:ext cx="132842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社群转化率分析</a:t>
            </a:r>
            <a:endParaRPr lang="zh-CN" altLang="en-US"/>
          </a:p>
        </p:txBody>
      </p:sp>
      <p:pic>
        <p:nvPicPr>
          <p:cNvPr id="1007" name="image 1007"/>
          <p:cNvPicPr>
            <a:picLocks noChangeAspect="1"/>
          </p:cNvPicPr>
          <p:nvPr/>
        </p:nvPicPr>
        <p:blipFill>
          <a:blip r:embed="rId1007">
                </a:blip>
          <a:srcRect/>
          <a:stretch>
            <a:fillRect/>
          </a:stretch>
        </p:blipFill>
        <p:spPr>
          <a:xfrm rot="0" flipV="0" flipH="0">
            <a:off x="1735766" y="3784398"/>
            <a:ext cx="11659666" cy="77717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1846262" y="1071874"/>
            <a:ext cx="873205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活动总结</a:t>
            </a:r>
            <a:endParaRPr lang="zh-CN" altLang="en-US"/>
          </a:p>
        </p:txBody>
      </p:sp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1975842" y="2438400"/>
            <a:ext cx="2260600" cy="406400"/>
          </a:xfrm>
          <a:prstGeom prst="rect">
            <a:avLst/>
          </a:prstGeom>
        </p:spPr>
      </p:pic>
      <p:sp>
        <p:nvSpPr>
          <p:cNvPr id="1103" name="Object 1103"/>
          <p:cNvSpPr txBox="1"/>
          <p:nvPr/>
        </p:nvSpPr>
        <p:spPr>
          <a:xfrm>
            <a:off x="14527067" y="7677149"/>
            <a:ext cx="64897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8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转发海报的用户</a:t>
            </a:r>
            <a:endParaRPr lang="zh-CN" altLang="en-US"/>
          </a:p>
        </p:txBody>
      </p:sp>
      <p:sp>
        <p:nvSpPr>
          <p:cNvPr id="1104" name="Object 1104"/>
          <p:cNvSpPr txBox="1"/>
          <p:nvPr/>
        </p:nvSpPr>
        <p:spPr>
          <a:xfrm>
            <a:off x="13204049" y="2344175"/>
            <a:ext cx="8826773" cy="62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6666"/>
              </a:lnSpc>
            </a:pPr>
            <a:r>
              <a:rPr sz="38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通过海报和公众号活动扫码入群的用户</a:t>
            </a:r>
            <a:endParaRPr lang="zh-CN" altLang="en-US"/>
          </a:p>
        </p:txBody>
      </p:sp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1912370" y="3977747"/>
            <a:ext cx="9180054" cy="3503834"/>
          </a:xfrm>
          <a:prstGeom prst="rect">
            <a:avLst/>
          </a:prstGeom>
        </p:spPr>
      </p:pic>
      <p:sp>
        <p:nvSpPr>
          <p:cNvPr id="1106" name="Object 1106"/>
          <p:cNvSpPr txBox="1"/>
          <p:nvPr/>
        </p:nvSpPr>
        <p:spPr>
          <a:xfrm>
            <a:off x="2522268" y="4504773"/>
            <a:ext cx="6981371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活动总结</a:t>
            </a:r>
            <a:endParaRPr lang="zh-CN" altLang="en-US"/>
          </a:p>
        </p:txBody>
      </p:sp>
      <p:sp>
        <p:nvSpPr>
          <p:cNvPr id="1107" name="Object 1107"/>
          <p:cNvSpPr txBox="1"/>
          <p:nvPr/>
        </p:nvSpPr>
        <p:spPr>
          <a:xfrm>
            <a:off x="2531685" y="5483104"/>
            <a:ext cx="7990477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在这两组数据中可看出，本次活动主要是针对目标人群，流量增长达到预期水平。</a:t>
            </a:r>
            <a:endParaRPr lang="zh-CN" altLang="en-US"/>
          </a:p>
        </p:txBody>
      </p:sp>
      <p:pic>
        <p:nvPicPr>
          <p:cNvPr id="1108" name="image 1108"/>
          <p:cNvPicPr>
            <a:picLocks noChangeAspect="1"/>
          </p:cNvPicPr>
          <p:nvPr/>
        </p:nvPicPr>
        <p:blipFill>
          <a:blip r:embed="rId1108">
                </a:blip>
          <a:srcRect/>
          <a:stretch>
            <a:fillRect/>
          </a:stretch>
        </p:blipFill>
        <p:spPr>
          <a:xfrm rot="0" flipV="0" flipH="0">
            <a:off x="1912370" y="8322508"/>
            <a:ext cx="9180054" cy="3503834"/>
          </a:xfrm>
          <a:prstGeom prst="rect">
            <a:avLst/>
          </a:prstGeom>
        </p:spPr>
      </p:pic>
      <p:sp>
        <p:nvSpPr>
          <p:cNvPr id="1109" name="Object 1109"/>
          <p:cNvSpPr txBox="1"/>
          <p:nvPr/>
        </p:nvSpPr>
        <p:spPr>
          <a:xfrm>
            <a:off x="2517013" y="8862892"/>
            <a:ext cx="6981371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运营策略</a:t>
            </a:r>
            <a:endParaRPr lang="zh-CN" altLang="en-US"/>
          </a:p>
        </p:txBody>
      </p:sp>
      <p:sp>
        <p:nvSpPr>
          <p:cNvPr id="11010" name="Object 11010"/>
          <p:cNvSpPr txBox="1"/>
          <p:nvPr/>
        </p:nvSpPr>
        <p:spPr>
          <a:xfrm>
            <a:off x="2532559" y="9671368"/>
            <a:ext cx="7990477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200" i="0" b="0" dirty="0" smtClean="0" lang="zh-CN">
                <a:solidFill>
                  <a:srgbClr val="414141"/>
                </a:solidFill>
                <a:latin typeface="OPPOSans-R"/>
                <a:ea typeface="OPPOSans-R"/>
              </a:rPr>
              <a:t>清晰了解到用户对某产品的黏性，并且可制定出所被用户接受得运营策略。</a:t>
            </a:r>
            <a:endParaRPr lang="zh-CN" altLang="en-US"/>
          </a:p>
        </p:txBody>
      </p:sp>
      <p:pic>
        <p:nvPicPr>
          <p:cNvPr id="11011" name="image 11011"/>
          <p:cNvPicPr>
            <a:picLocks noChangeAspect="1"/>
          </p:cNvPicPr>
          <p:nvPr/>
        </p:nvPicPr>
        <p:blipFill>
          <a:blip r:embed="rId11011">
                </a:blip>
          <a:srcRect/>
          <a:stretch>
            <a:fillRect/>
          </a:stretch>
        </p:blipFill>
        <p:spPr>
          <a:xfrm rot="0" flipV="0" flipH="0">
            <a:off x="12750181" y="3419750"/>
            <a:ext cx="9734510" cy="4061832"/>
          </a:xfrm>
          <a:prstGeom prst="rect">
            <a:avLst/>
          </a:prstGeom>
        </p:spPr>
      </p:pic>
      <p:pic>
        <p:nvPicPr>
          <p:cNvPr id="11012" name="image 11012"/>
          <p:cNvPicPr>
            <a:picLocks noChangeAspect="1"/>
          </p:cNvPicPr>
          <p:nvPr/>
        </p:nvPicPr>
        <p:blipFill>
          <a:blip r:embed="rId11012">
                </a:blip>
          <a:srcRect/>
          <a:stretch>
            <a:fillRect/>
          </a:stretch>
        </p:blipFill>
        <p:spPr>
          <a:xfrm rot="0" flipV="0" flipH="0">
            <a:off x="12750178" y="8483598"/>
            <a:ext cx="9734513" cy="38038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437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<a:alphaModFix amt="20000"/>
          </a:blip>
          <a:srcRect/>
          <a:stretch>
            <a:fillRect/>
          </a:stretch>
        </p:blipFill>
        <p:spPr>
          <a:xfrm rot="0" flipV="0" flipH="0">
            <a:off x="2336800" y="2959100"/>
            <a:ext cx="19710400" cy="101346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<a:alphaModFix amt="40000"/>
          </a:blip>
          <a:srcRect/>
          <a:stretch>
            <a:fillRect/>
          </a:stretch>
        </p:blipFill>
        <p:spPr>
          <a:xfrm rot="0" flipV="0" flipH="0">
            <a:off x="1905000" y="2184400"/>
            <a:ext cx="20574000" cy="105918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414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1257300" y="2603500"/>
            <a:ext cx="9779000" cy="98933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sp>
        <p:nvSpPr>
          <p:cNvPr id="1207" name="Object 1207"/>
          <p:cNvSpPr txBox="1"/>
          <p:nvPr/>
        </p:nvSpPr>
        <p:spPr>
          <a:xfrm>
            <a:off x="13265943" y="5057987"/>
            <a:ext cx="99060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工作总结</a:t>
            </a:r>
            <a:endParaRPr lang="zh-CN" altLang="en-US"/>
          </a:p>
        </p:txBody>
      </p:sp>
      <p:sp>
        <p:nvSpPr>
          <p:cNvPr id="1208" name="Object 1208"/>
          <p:cNvSpPr txBox="1"/>
          <p:nvPr/>
        </p:nvSpPr>
        <p:spPr>
          <a:xfrm>
            <a:off x="13205381" y="9067059"/>
            <a:ext cx="9200037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工作成绩/不足之处及解决方案</a:t>
            </a:r>
            <a:endParaRPr lang="zh-CN" altLang="en-US"/>
          </a:p>
        </p:txBody>
      </p:sp>
      <p:pic>
        <p:nvPicPr>
          <p:cNvPr id="1209" name="image 1209"/>
          <p:cNvPicPr>
            <a:picLocks noChangeAspect="1"/>
          </p:cNvPicPr>
          <p:nvPr/>
        </p:nvPicPr>
        <p:blipFill>
          <a:blip r:embed="rId1209">
                </a:blip>
          <a:srcRect/>
          <a:stretch>
            <a:fillRect/>
          </a:stretch>
        </p:blipFill>
        <p:spPr>
          <a:xfrm rot="0" flipV="0" flipH="0">
            <a:off x="13367543" y="7620000"/>
            <a:ext cx="2260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17900650" y="4085816"/>
            <a:ext cx="4800600" cy="7518400"/>
          </a:xfrm>
          <a:prstGeom prst="rect">
            <a:avLst/>
          </a:prstGeom>
        </p:spPr>
      </p:pic>
      <p:sp>
        <p:nvSpPr>
          <p:cNvPr id="1302" name="Object 1302"/>
          <p:cNvSpPr txBox="1"/>
          <p:nvPr/>
        </p:nvSpPr>
        <p:spPr>
          <a:xfrm>
            <a:off x="7061200" y="1136091"/>
            <a:ext cx="10261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工作成绩</a:t>
            </a:r>
            <a:endParaRPr lang="zh-CN" altLang="en-US"/>
          </a:p>
        </p:txBody>
      </p:sp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sp>
        <p:nvSpPr>
          <p:cNvPr id="1304" name="Object 1304"/>
          <p:cNvSpPr txBox="1"/>
          <p:nvPr/>
        </p:nvSpPr>
        <p:spPr>
          <a:xfrm>
            <a:off x="18488025" y="8917204"/>
            <a:ext cx="36322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414141"/>
                </a:solidFill>
                <a:latin typeface="OPPOSans-R"/>
                <a:ea typeface="OPPOSans-R"/>
              </a:rPr>
              <a:t>用户增长与活跃情况较好，社群内气氛较好，用户较为活跃</a:t>
            </a:r>
            <a:endParaRPr lang="zh-CN" altLang="en-US"/>
          </a:p>
        </p:txBody>
      </p:sp>
      <p:sp>
        <p:nvSpPr>
          <p:cNvPr id="1305" name="Object 1305"/>
          <p:cNvSpPr txBox="1"/>
          <p:nvPr/>
        </p:nvSpPr>
        <p:spPr>
          <a:xfrm>
            <a:off x="18078450" y="8106275"/>
            <a:ext cx="4445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400" i="0" b="0" dirty="0" smtClean="0" lang="zh-CN">
                <a:solidFill>
                  <a:srgbClr val="010124"/>
                </a:solidFill>
                <a:latin typeface="OPPOSans-B"/>
                <a:ea typeface="OPPOSans-B"/>
              </a:rPr>
              <a:t>用户</a:t>
            </a:r>
            <a:endParaRPr lang="zh-CN" altLang="en-US"/>
          </a:p>
        </p:txBody>
      </p:sp>
      <p:pic>
        <p:nvPicPr>
          <p:cNvPr id="1306" name="image 1306"/>
          <p:cNvPicPr>
            <a:picLocks noChangeAspect="1"/>
          </p:cNvPicPr>
          <p:nvPr/>
        </p:nvPicPr>
        <p:blipFill>
          <a:blip r:embed="rId1306">
                </a:blip>
          <a:srcRect/>
          <a:stretch>
            <a:fillRect/>
          </a:stretch>
        </p:blipFill>
        <p:spPr>
          <a:xfrm rot="0" flipV="0" flipH="0">
            <a:off x="1682750" y="4085816"/>
            <a:ext cx="4800600" cy="7518400"/>
          </a:xfrm>
          <a:prstGeom prst="rect">
            <a:avLst/>
          </a:prstGeom>
        </p:spPr>
      </p:pic>
      <p:sp>
        <p:nvSpPr>
          <p:cNvPr id="1307" name="Object 1307"/>
          <p:cNvSpPr txBox="1"/>
          <p:nvPr/>
        </p:nvSpPr>
        <p:spPr>
          <a:xfrm>
            <a:off x="2263775" y="8917204"/>
            <a:ext cx="36449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社群数量从一个增加为两个，为后续的转化做准备</a:t>
            </a:r>
            <a:endParaRPr lang="zh-CN" altLang="en-US"/>
          </a:p>
        </p:txBody>
      </p:sp>
      <p:sp>
        <p:nvSpPr>
          <p:cNvPr id="1308" name="Object 1308"/>
          <p:cNvSpPr txBox="1"/>
          <p:nvPr/>
        </p:nvSpPr>
        <p:spPr>
          <a:xfrm>
            <a:off x="1860550" y="8106275"/>
            <a:ext cx="4445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4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  <p:pic>
        <p:nvPicPr>
          <p:cNvPr id="1309" name="image 1309"/>
          <p:cNvPicPr>
            <a:picLocks noChangeAspect="1"/>
          </p:cNvPicPr>
          <p:nvPr/>
        </p:nvPicPr>
        <p:blipFill>
          <a:blip r:embed="rId1309">
                </a:blip>
          <a:srcRect/>
          <a:stretch>
            <a:fillRect/>
          </a:stretch>
        </p:blipFill>
        <p:spPr>
          <a:xfrm rot="0" flipV="0" flipH="0">
            <a:off x="7105650" y="4085816"/>
            <a:ext cx="4800600" cy="7518400"/>
          </a:xfrm>
          <a:prstGeom prst="rect">
            <a:avLst/>
          </a:prstGeom>
        </p:spPr>
      </p:pic>
      <p:sp>
        <p:nvSpPr>
          <p:cNvPr id="13010" name="Object 13010"/>
          <p:cNvSpPr txBox="1"/>
          <p:nvPr/>
        </p:nvSpPr>
        <p:spPr>
          <a:xfrm>
            <a:off x="7680325" y="8917204"/>
            <a:ext cx="36576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414141"/>
                </a:solidFill>
                <a:latin typeface="OPPOSans-R"/>
                <a:ea typeface="OPPOSans-R"/>
              </a:rPr>
              <a:t>通过活动策划和裂变，本月累计增加用户数量1000＋</a:t>
            </a:r>
            <a:endParaRPr lang="zh-CN" altLang="en-US"/>
          </a:p>
        </p:txBody>
      </p:sp>
      <p:sp>
        <p:nvSpPr>
          <p:cNvPr id="13011" name="Object 13011"/>
          <p:cNvSpPr txBox="1"/>
          <p:nvPr/>
        </p:nvSpPr>
        <p:spPr>
          <a:xfrm>
            <a:off x="7626350" y="8106275"/>
            <a:ext cx="37592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400" i="0" b="0" dirty="0" smtClean="0" lang="zh-CN">
                <a:solidFill>
                  <a:srgbClr val="010124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pic>
        <p:nvPicPr>
          <p:cNvPr id="13012" name="image 13012"/>
          <p:cNvPicPr>
            <a:picLocks noChangeAspect="1"/>
          </p:cNvPicPr>
          <p:nvPr/>
        </p:nvPicPr>
        <p:blipFill>
          <a:blip r:embed="rId13012">
                </a:blip>
          <a:srcRect/>
          <a:stretch>
            <a:fillRect/>
          </a:stretch>
        </p:blipFill>
        <p:spPr>
          <a:xfrm rot="0" flipV="0" flipH="0">
            <a:off x="12503150" y="4085816"/>
            <a:ext cx="4800600" cy="7518400"/>
          </a:xfrm>
          <a:prstGeom prst="rect">
            <a:avLst/>
          </a:prstGeom>
        </p:spPr>
      </p:pic>
      <p:sp>
        <p:nvSpPr>
          <p:cNvPr id="13013" name="Object 13013"/>
          <p:cNvSpPr txBox="1"/>
          <p:nvPr/>
        </p:nvSpPr>
        <p:spPr>
          <a:xfrm>
            <a:off x="13090525" y="8917204"/>
            <a:ext cx="3632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用户转化情况与上月相比有所增加</a:t>
            </a:r>
            <a:endParaRPr lang="zh-CN" altLang="en-US"/>
          </a:p>
        </p:txBody>
      </p:sp>
      <p:sp>
        <p:nvSpPr>
          <p:cNvPr id="13014" name="Object 13014"/>
          <p:cNvSpPr txBox="1"/>
          <p:nvPr/>
        </p:nvSpPr>
        <p:spPr>
          <a:xfrm>
            <a:off x="13195300" y="8106275"/>
            <a:ext cx="34163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4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转化</a:t>
            </a:r>
            <a:endParaRPr lang="zh-CN" altLang="en-US"/>
          </a:p>
        </p:txBody>
      </p:sp>
      <p:grpSp>
        <p:nvGrpSpPr>
          <p:cNvPr id="13015" name="组合 13015"/>
          <p:cNvGrpSpPr/>
          <p:nvPr/>
        </p:nvGrpSpPr>
        <p:grpSpPr>
          <a:xfrm>
            <a:off x="18973800" y="4733516"/>
            <a:ext cx="2654300" cy="2921000"/>
            <a:chOff x="18973800" y="4733516"/>
            <a:chExt cx="2654300" cy="2921000"/>
          </a:xfrm>
        </p:grpSpPr>
        <p:pic>
          <p:nvPicPr>
            <p:cNvPr id="13016" name="image 13016"/>
            <p:cNvPicPr>
              <a:picLocks noChangeAspect="1"/>
            </p:cNvPicPr>
            <p:nvPr/>
          </p:nvPicPr>
          <p:blipFill>
            <a:blip r:embed="rId13016">
                </a:blip>
            <a:srcRect/>
            <a:stretch>
              <a:fillRect/>
            </a:stretch>
          </p:blipFill>
          <p:spPr>
            <a:xfrm rot="0" flipV="0" flipH="0">
              <a:off x="18973800" y="4733516"/>
              <a:ext cx="2654300" cy="2921000"/>
            </a:xfrm>
            <a:prstGeom prst="rect">
              <a:avLst/>
            </a:prstGeom>
          </p:spPr>
        </p:pic>
        <p:pic>
          <p:nvPicPr>
            <p:cNvPr id="13017" name="image 13017"/>
            <p:cNvPicPr>
              <a:picLocks noChangeAspect="1"/>
            </p:cNvPicPr>
            <p:nvPr/>
          </p:nvPicPr>
          <p:blipFill>
            <a:blip r:embed="rId13017">
                </a:blip>
            <a:srcRect/>
            <a:stretch>
              <a:fillRect/>
            </a:stretch>
          </p:blipFill>
          <p:spPr>
            <a:xfrm rot="0" flipV="0" flipH="0">
              <a:off x="19646900" y="5698716"/>
              <a:ext cx="1308100" cy="1016000"/>
            </a:xfrm>
            <a:prstGeom prst="rect">
              <a:avLst/>
            </a:prstGeom>
          </p:spPr>
        </p:pic>
      </p:grpSp>
      <p:grpSp>
        <p:nvGrpSpPr>
          <p:cNvPr id="13018" name="组合 13018"/>
          <p:cNvGrpSpPr/>
          <p:nvPr/>
        </p:nvGrpSpPr>
        <p:grpSpPr>
          <a:xfrm>
            <a:off x="2755900" y="4733516"/>
            <a:ext cx="2654300" cy="2921000"/>
            <a:chOff x="2755900" y="4733516"/>
            <a:chExt cx="2654300" cy="2921000"/>
          </a:xfrm>
        </p:grpSpPr>
        <p:pic>
          <p:nvPicPr>
            <p:cNvPr id="13019" name="image 13019"/>
            <p:cNvPicPr>
              <a:picLocks noChangeAspect="1"/>
            </p:cNvPicPr>
            <p:nvPr/>
          </p:nvPicPr>
          <p:blipFill>
            <a:blip r:embed="rId13019">
                </a:blip>
            <a:srcRect/>
            <a:stretch>
              <a:fillRect/>
            </a:stretch>
          </p:blipFill>
          <p:spPr>
            <a:xfrm rot="0" flipV="0" flipH="0">
              <a:off x="2755900" y="4733516"/>
              <a:ext cx="2654300" cy="2921000"/>
            </a:xfrm>
            <a:prstGeom prst="rect">
              <a:avLst/>
            </a:prstGeom>
          </p:spPr>
        </p:pic>
        <p:pic>
          <p:nvPicPr>
            <p:cNvPr id="13020" name="image 13020"/>
            <p:cNvPicPr>
              <a:picLocks noChangeAspect="1"/>
            </p:cNvPicPr>
            <p:nvPr/>
          </p:nvPicPr>
          <p:blipFill>
            <a:blip r:embed="rId13020">
                </a:blip>
            <a:srcRect/>
            <a:stretch>
              <a:fillRect/>
            </a:stretch>
          </p:blipFill>
          <p:spPr>
            <a:xfrm rot="0" flipV="0" flipH="0">
              <a:off x="3429000" y="5533616"/>
              <a:ext cx="1308100" cy="1333500"/>
            </a:xfrm>
            <a:prstGeom prst="rect">
              <a:avLst/>
            </a:prstGeom>
          </p:spPr>
        </p:pic>
      </p:grpSp>
      <p:grpSp>
        <p:nvGrpSpPr>
          <p:cNvPr id="13021" name="组合 13021"/>
          <p:cNvGrpSpPr/>
          <p:nvPr/>
        </p:nvGrpSpPr>
        <p:grpSpPr>
          <a:xfrm>
            <a:off x="8178800" y="4733516"/>
            <a:ext cx="2654300" cy="2921000"/>
            <a:chOff x="8178800" y="4733516"/>
            <a:chExt cx="2654300" cy="2921000"/>
          </a:xfrm>
        </p:grpSpPr>
        <p:pic>
          <p:nvPicPr>
            <p:cNvPr id="13022" name="image 13022"/>
            <p:cNvPicPr>
              <a:picLocks noChangeAspect="1"/>
            </p:cNvPicPr>
            <p:nvPr/>
          </p:nvPicPr>
          <p:blipFill>
            <a:blip r:embed="rId13022">
                </a:blip>
            <a:srcRect/>
            <a:stretch>
              <a:fillRect/>
            </a:stretch>
          </p:blipFill>
          <p:spPr>
            <a:xfrm rot="0" flipV="0" flipH="0">
              <a:off x="8178800" y="4733516"/>
              <a:ext cx="2654300" cy="2921000"/>
            </a:xfrm>
            <a:prstGeom prst="rect">
              <a:avLst/>
            </a:prstGeom>
          </p:spPr>
        </p:pic>
        <p:pic>
          <p:nvPicPr>
            <p:cNvPr id="13023" name="image 13023"/>
            <p:cNvPicPr>
              <a:picLocks noChangeAspect="1"/>
            </p:cNvPicPr>
            <p:nvPr/>
          </p:nvPicPr>
          <p:blipFill>
            <a:blip r:embed="rId13023">
                </a:blip>
            <a:srcRect/>
            <a:stretch>
              <a:fillRect/>
            </a:stretch>
          </p:blipFill>
          <p:spPr>
            <a:xfrm rot="0" flipV="0" flipH="0">
              <a:off x="8991600" y="5571716"/>
              <a:ext cx="1054100" cy="1270000"/>
            </a:xfrm>
            <a:prstGeom prst="rect">
              <a:avLst/>
            </a:prstGeom>
          </p:spPr>
        </p:pic>
      </p:grpSp>
      <p:grpSp>
        <p:nvGrpSpPr>
          <p:cNvPr id="13024" name="组合 13024"/>
          <p:cNvGrpSpPr/>
          <p:nvPr/>
        </p:nvGrpSpPr>
        <p:grpSpPr>
          <a:xfrm>
            <a:off x="13576300" y="4733516"/>
            <a:ext cx="2654300" cy="2921000"/>
            <a:chOff x="13576300" y="4733516"/>
            <a:chExt cx="2654300" cy="2921000"/>
          </a:xfrm>
        </p:grpSpPr>
        <p:pic>
          <p:nvPicPr>
            <p:cNvPr id="13025" name="image 13025"/>
            <p:cNvPicPr>
              <a:picLocks noChangeAspect="1"/>
            </p:cNvPicPr>
            <p:nvPr/>
          </p:nvPicPr>
          <p:blipFill>
            <a:blip r:embed="rId13025">
                </a:blip>
            <a:srcRect/>
            <a:stretch>
              <a:fillRect/>
            </a:stretch>
          </p:blipFill>
          <p:spPr>
            <a:xfrm rot="0" flipV="0" flipH="0">
              <a:off x="13576300" y="4733516"/>
              <a:ext cx="2654300" cy="2921000"/>
            </a:xfrm>
            <a:prstGeom prst="rect">
              <a:avLst/>
            </a:prstGeom>
          </p:spPr>
        </p:pic>
        <p:pic>
          <p:nvPicPr>
            <p:cNvPr id="13026" name="image 13026"/>
            <p:cNvPicPr>
              <a:picLocks noChangeAspect="1"/>
            </p:cNvPicPr>
            <p:nvPr/>
          </p:nvPicPr>
          <p:blipFill>
            <a:blip r:embed="rId13026">
                </a:blip>
            <a:srcRect/>
            <a:stretch>
              <a:fillRect/>
            </a:stretch>
          </p:blipFill>
          <p:spPr>
            <a:xfrm rot="0" flipV="0" flipH="0">
              <a:off x="14274800" y="5622516"/>
              <a:ext cx="1270000" cy="1155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7061200" y="1121773"/>
            <a:ext cx="10261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不足之处</a:t>
            </a:r>
            <a:endParaRPr lang="zh-CN" altLang="en-US"/>
          </a:p>
        </p:txBody>
      </p:sp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sp>
        <p:nvSpPr>
          <p:cNvPr id="1403" name="Object 1403"/>
          <p:cNvSpPr txBox="1"/>
          <p:nvPr/>
        </p:nvSpPr>
        <p:spPr>
          <a:xfrm>
            <a:off x="16070163" y="8375013"/>
            <a:ext cx="6096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统筹</a:t>
            </a:r>
            <a:endParaRPr lang="zh-CN" altLang="en-US"/>
          </a:p>
        </p:txBody>
      </p:sp>
      <p:sp>
        <p:nvSpPr>
          <p:cNvPr id="1404" name="Object 1404"/>
          <p:cNvSpPr txBox="1"/>
          <p:nvPr/>
        </p:nvSpPr>
        <p:spPr>
          <a:xfrm>
            <a:off x="16070163" y="9360058"/>
            <a:ext cx="61214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6666"/>
              </a:lnSpc>
            </a:pPr>
            <a:r>
              <a:rPr sz="36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统筹筹划活动的能力较差，较为缺乏经验</a:t>
            </a:r>
            <a:endParaRPr lang="zh-CN" altLang="en-US"/>
          </a:p>
        </p:txBody>
      </p:sp>
      <p:sp>
        <p:nvSpPr>
          <p:cNvPr id="1405" name="Object 1405"/>
          <p:cNvSpPr txBox="1"/>
          <p:nvPr/>
        </p:nvSpPr>
        <p:spPr>
          <a:xfrm>
            <a:off x="2268636" y="8375013"/>
            <a:ext cx="6096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分析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2243236" y="9366408"/>
            <a:ext cx="61214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6666"/>
              </a:lnSpc>
            </a:pPr>
            <a:r>
              <a:rPr sz="36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数据分析能力较为薄弱</a:t>
            </a:r>
            <a:endParaRPr lang="zh-CN" altLang="en-US"/>
          </a:p>
        </p:txBody>
      </p:sp>
      <p:sp>
        <p:nvSpPr>
          <p:cNvPr id="1407" name="Object 1407"/>
          <p:cNvSpPr txBox="1"/>
          <p:nvPr/>
        </p:nvSpPr>
        <p:spPr>
          <a:xfrm>
            <a:off x="16070163" y="5677058"/>
            <a:ext cx="61214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6666"/>
              </a:lnSpc>
            </a:pPr>
            <a:r>
              <a:rPr sz="36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运营社群时没有创新的话术与文案能力</a:t>
            </a:r>
            <a:endParaRPr lang="zh-CN" altLang="en-US"/>
          </a:p>
        </p:txBody>
      </p:sp>
      <p:sp>
        <p:nvSpPr>
          <p:cNvPr id="1408" name="Object 1408"/>
          <p:cNvSpPr txBox="1"/>
          <p:nvPr/>
        </p:nvSpPr>
        <p:spPr>
          <a:xfrm>
            <a:off x="16070163" y="4661537"/>
            <a:ext cx="6096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运营</a:t>
            </a:r>
            <a:endParaRPr lang="zh-CN" altLang="en-US"/>
          </a:p>
        </p:txBody>
      </p:sp>
      <p:sp>
        <p:nvSpPr>
          <p:cNvPr id="1409" name="Object 1409"/>
          <p:cNvSpPr txBox="1"/>
          <p:nvPr/>
        </p:nvSpPr>
        <p:spPr>
          <a:xfrm>
            <a:off x="2268636" y="4661537"/>
            <a:ext cx="6096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2243236" y="5647094"/>
            <a:ext cx="61214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6666"/>
              </a:lnSpc>
            </a:pPr>
            <a:r>
              <a:rPr sz="36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活动策划设计较为陈旧，没有新颖的活动来刺激或吸引用户</a:t>
            </a:r>
            <a:endParaRPr lang="zh-CN" altLang="en-US"/>
          </a:p>
        </p:txBody>
      </p:sp>
      <p:grpSp>
        <p:nvGrpSpPr>
          <p:cNvPr id="14011" name="组合 14011"/>
          <p:cNvGrpSpPr/>
          <p:nvPr/>
        </p:nvGrpSpPr>
        <p:grpSpPr>
          <a:xfrm>
            <a:off x="8973442" y="4432458"/>
            <a:ext cx="6388100" cy="6413500"/>
            <a:chOff x="8973442" y="4432458"/>
            <a:chExt cx="6388100" cy="6413500"/>
          </a:xfrm>
        </p:grpSpPr>
        <p:pic>
          <p:nvPicPr>
            <p:cNvPr id="14012" name="image 14012"/>
            <p:cNvPicPr>
              <a:picLocks noChangeAspect="1"/>
            </p:cNvPicPr>
            <p:nvPr/>
          </p:nvPicPr>
          <p:blipFill>
            <a:blip r:embed="rId14012">
                </a:blip>
            <a:srcRect/>
            <a:stretch>
              <a:fillRect/>
            </a:stretch>
          </p:blipFill>
          <p:spPr>
            <a:xfrm rot="0" flipV="0" flipH="0">
              <a:off x="12542142" y="6108858"/>
              <a:ext cx="2819400" cy="4737100"/>
            </a:xfrm>
            <a:prstGeom prst="rect">
              <a:avLst/>
            </a:prstGeom>
          </p:spPr>
        </p:pic>
        <p:pic>
          <p:nvPicPr>
            <p:cNvPr id="14013" name="image 14013"/>
            <p:cNvPicPr>
              <a:picLocks noChangeAspect="1"/>
            </p:cNvPicPr>
            <p:nvPr/>
          </p:nvPicPr>
          <p:blipFill>
            <a:blip r:embed="rId14013">
                </a:blip>
            <a:srcRect/>
            <a:stretch>
              <a:fillRect/>
            </a:stretch>
          </p:blipFill>
          <p:spPr>
            <a:xfrm rot="0" flipV="0" flipH="0">
              <a:off x="10637142" y="4432458"/>
              <a:ext cx="4724400" cy="2832100"/>
            </a:xfrm>
            <a:prstGeom prst="rect">
              <a:avLst/>
            </a:prstGeom>
          </p:spPr>
        </p:pic>
        <p:pic>
          <p:nvPicPr>
            <p:cNvPr id="14014" name="image 14014"/>
            <p:cNvPicPr>
              <a:picLocks noChangeAspect="1"/>
            </p:cNvPicPr>
            <p:nvPr/>
          </p:nvPicPr>
          <p:blipFill>
            <a:blip r:embed="rId14014">
                </a:blip>
            <a:srcRect/>
            <a:stretch>
              <a:fillRect/>
            </a:stretch>
          </p:blipFill>
          <p:spPr>
            <a:xfrm rot="0" flipV="0" flipH="0">
              <a:off x="8973442" y="4432458"/>
              <a:ext cx="3429000" cy="4737100"/>
            </a:xfrm>
            <a:prstGeom prst="rect">
              <a:avLst/>
            </a:prstGeom>
          </p:spPr>
        </p:pic>
        <p:pic>
          <p:nvPicPr>
            <p:cNvPr id="14015" name="image 14015"/>
            <p:cNvPicPr>
              <a:picLocks noChangeAspect="1"/>
            </p:cNvPicPr>
            <p:nvPr/>
          </p:nvPicPr>
          <p:blipFill>
            <a:blip r:embed="rId14015">
                </a:blip>
            <a:srcRect/>
            <a:stretch>
              <a:fillRect/>
            </a:stretch>
          </p:blipFill>
          <p:spPr>
            <a:xfrm rot="0" flipV="0" flipH="0">
              <a:off x="8973442" y="8013858"/>
              <a:ext cx="4724400" cy="283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Object 1501"/>
          <p:cNvSpPr txBox="1"/>
          <p:nvPr/>
        </p:nvSpPr>
        <p:spPr>
          <a:xfrm>
            <a:off x="7061200" y="1180007"/>
            <a:ext cx="10261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解决方案</a:t>
            </a:r>
            <a:endParaRPr lang="zh-CN" altLang="en-US"/>
          </a:p>
        </p:txBody>
      </p:sp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sp>
        <p:nvSpPr>
          <p:cNvPr id="1503" name="Object 1503"/>
          <p:cNvSpPr txBox="1"/>
          <p:nvPr/>
        </p:nvSpPr>
        <p:spPr>
          <a:xfrm>
            <a:off x="12008318" y="5151191"/>
            <a:ext cx="104648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多关注和参考，思考优秀社群运营的方案模式</a:t>
            </a:r>
            <a:endParaRPr lang="zh-CN" altLang="en-US"/>
          </a:p>
        </p:txBody>
      </p:sp>
      <p:sp>
        <p:nvSpPr>
          <p:cNvPr id="1504" name="Object 1504"/>
          <p:cNvSpPr txBox="1"/>
          <p:nvPr/>
        </p:nvSpPr>
        <p:spPr>
          <a:xfrm>
            <a:off x="12008318" y="4459357"/>
            <a:ext cx="65659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多关注和参考</a:t>
            </a:r>
            <a:endParaRPr lang="zh-CN" altLang="en-US"/>
          </a:p>
        </p:txBody>
      </p:sp>
      <p:sp>
        <p:nvSpPr>
          <p:cNvPr id="1505" name="Object 1505"/>
          <p:cNvSpPr txBox="1"/>
          <p:nvPr/>
        </p:nvSpPr>
        <p:spPr>
          <a:xfrm>
            <a:off x="12008318" y="7212918"/>
            <a:ext cx="93599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时时跟进网络热点，多吸收经验结合</a:t>
            </a:r>
            <a:endParaRPr lang="zh-CN" altLang="en-US"/>
          </a:p>
        </p:txBody>
      </p:sp>
      <p:sp>
        <p:nvSpPr>
          <p:cNvPr id="1506" name="Object 1506"/>
          <p:cNvSpPr txBox="1"/>
          <p:nvPr/>
        </p:nvSpPr>
        <p:spPr>
          <a:xfrm>
            <a:off x="12008318" y="6520092"/>
            <a:ext cx="65659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时时跟进网络热点</a:t>
            </a:r>
            <a:endParaRPr lang="zh-CN" altLang="en-US"/>
          </a:p>
        </p:txBody>
      </p:sp>
      <p:sp>
        <p:nvSpPr>
          <p:cNvPr id="1507" name="Object 1507"/>
          <p:cNvSpPr txBox="1"/>
          <p:nvPr/>
        </p:nvSpPr>
        <p:spPr>
          <a:xfrm>
            <a:off x="12008318" y="9054134"/>
            <a:ext cx="11062321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收集好用户与各种数据的收集，了解关键数据的变化，及时做出调整</a:t>
            </a:r>
            <a:endParaRPr lang="zh-CN" altLang="en-US"/>
          </a:p>
        </p:txBody>
      </p:sp>
      <p:sp>
        <p:nvSpPr>
          <p:cNvPr id="1508" name="Object 1508"/>
          <p:cNvSpPr txBox="1"/>
          <p:nvPr/>
        </p:nvSpPr>
        <p:spPr>
          <a:xfrm>
            <a:off x="12008318" y="8360515"/>
            <a:ext cx="99568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做好用户与各种数据的收集</a:t>
            </a:r>
            <a:endParaRPr lang="zh-CN" altLang="en-US"/>
          </a:p>
        </p:txBody>
      </p:sp>
      <p:sp>
        <p:nvSpPr>
          <p:cNvPr id="1509" name="Object 1509"/>
          <p:cNvSpPr txBox="1"/>
          <p:nvPr/>
        </p:nvSpPr>
        <p:spPr>
          <a:xfrm>
            <a:off x="12008318" y="10926574"/>
            <a:ext cx="93599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做好总结，将活动或推广失败的经验复盘，不断优化</a:t>
            </a:r>
            <a:endParaRPr lang="zh-CN" altLang="en-US"/>
          </a:p>
        </p:txBody>
      </p:sp>
      <p:sp>
        <p:nvSpPr>
          <p:cNvPr id="15010" name="Object 15010"/>
          <p:cNvSpPr txBox="1"/>
          <p:nvPr/>
        </p:nvSpPr>
        <p:spPr>
          <a:xfrm>
            <a:off x="12008318" y="10228986"/>
            <a:ext cx="65659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做好总结</a:t>
            </a:r>
            <a:endParaRPr lang="zh-CN" altLang="en-US"/>
          </a:p>
        </p:txBody>
      </p:sp>
      <p:grpSp>
        <p:nvGrpSpPr>
          <p:cNvPr id="15011" name="组合 15011"/>
          <p:cNvGrpSpPr/>
          <p:nvPr/>
        </p:nvGrpSpPr>
        <p:grpSpPr>
          <a:xfrm>
            <a:off x="2242159" y="2373715"/>
            <a:ext cx="7301838" cy="10109200"/>
            <a:chOff x="2242159" y="2373715"/>
            <a:chExt cx="7301838" cy="10109200"/>
          </a:xfrm>
        </p:grpSpPr>
        <p:pic>
          <p:nvPicPr>
            <p:cNvPr id="15012" name="image 15012"/>
            <p:cNvPicPr>
              <a:picLocks noChangeAspect="1"/>
            </p:cNvPicPr>
            <p:nvPr/>
          </p:nvPicPr>
          <p:blipFill>
            <a:blip r:embed="rId15012">
              <a:alphaModFix amt="60465"/>
            </a:blip>
            <a:srcRect/>
            <a:stretch>
              <a:fillRect/>
            </a:stretch>
          </p:blipFill>
          <p:spPr>
            <a:xfrm rot="0" flipV="0" flipH="0">
              <a:off x="5751360" y="7947947"/>
              <a:ext cx="3792637" cy="2307974"/>
            </a:xfrm>
            <a:prstGeom prst="rect">
              <a:avLst/>
            </a:prstGeom>
          </p:spPr>
        </p:pic>
        <p:pic>
          <p:nvPicPr>
            <p:cNvPr id="15013" name="image 15013"/>
            <p:cNvPicPr>
              <a:picLocks noChangeAspect="1"/>
            </p:cNvPicPr>
            <p:nvPr/>
          </p:nvPicPr>
          <p:blipFill>
            <a:blip r:embed="rId15013">
                </a:blip>
            <a:srcRect/>
            <a:stretch>
              <a:fillRect/>
            </a:stretch>
          </p:blipFill>
          <p:spPr>
            <a:xfrm rot="0" flipV="0" flipH="0">
              <a:off x="5683876" y="2373715"/>
              <a:ext cx="2793864" cy="3306747"/>
            </a:xfrm>
            <a:prstGeom prst="rect">
              <a:avLst/>
            </a:prstGeom>
          </p:spPr>
        </p:pic>
        <p:pic>
          <p:nvPicPr>
            <p:cNvPr id="15014" name="image 15014"/>
            <p:cNvPicPr>
              <a:picLocks noChangeAspect="1"/>
            </p:cNvPicPr>
            <p:nvPr/>
          </p:nvPicPr>
          <p:blipFill>
            <a:blip r:embed="rId15014">
                </a:blip>
            <a:srcRect/>
            <a:stretch>
              <a:fillRect/>
            </a:stretch>
          </p:blipFill>
          <p:spPr>
            <a:xfrm rot="0" flipV="0" flipH="0">
              <a:off x="7141544" y="5599481"/>
              <a:ext cx="998772" cy="5182820"/>
            </a:xfrm>
            <a:prstGeom prst="rect">
              <a:avLst/>
            </a:prstGeom>
          </p:spPr>
        </p:pic>
        <p:pic>
          <p:nvPicPr>
            <p:cNvPr id="15015" name="image 15015"/>
            <p:cNvPicPr>
              <a:picLocks noChangeAspect="1"/>
            </p:cNvPicPr>
            <p:nvPr/>
          </p:nvPicPr>
          <p:blipFill>
            <a:blip r:embed="rId15015">
                </a:blip>
            <a:srcRect/>
            <a:stretch>
              <a:fillRect/>
            </a:stretch>
          </p:blipFill>
          <p:spPr>
            <a:xfrm rot="0" flipV="0" flipH="0">
              <a:off x="5063017" y="4371261"/>
              <a:ext cx="3077299" cy="1862576"/>
            </a:xfrm>
            <a:prstGeom prst="rect">
              <a:avLst/>
            </a:prstGeom>
          </p:spPr>
        </p:pic>
        <p:pic>
          <p:nvPicPr>
            <p:cNvPr id="15016" name="image 15016"/>
            <p:cNvPicPr>
              <a:picLocks noChangeAspect="1"/>
            </p:cNvPicPr>
            <p:nvPr/>
          </p:nvPicPr>
          <p:blipFill>
            <a:blip r:embed="rId15016">
                </a:blip>
            <a:srcRect/>
            <a:stretch>
              <a:fillRect/>
            </a:stretch>
          </p:blipFill>
          <p:spPr>
            <a:xfrm rot="0" flipV="0" flipH="0">
              <a:off x="5090011" y="4951629"/>
              <a:ext cx="2119017" cy="2415950"/>
            </a:xfrm>
            <a:prstGeom prst="rect">
              <a:avLst/>
            </a:prstGeom>
          </p:spPr>
        </p:pic>
        <p:pic>
          <p:nvPicPr>
            <p:cNvPr id="15017" name="image 15017"/>
            <p:cNvPicPr>
              <a:picLocks noChangeAspect="1"/>
            </p:cNvPicPr>
            <p:nvPr/>
          </p:nvPicPr>
          <p:blipFill>
            <a:blip r:embed="rId15017">
                </a:blip>
            <a:srcRect/>
            <a:stretch>
              <a:fillRect/>
            </a:stretch>
          </p:blipFill>
          <p:spPr>
            <a:xfrm rot="0" flipV="0" flipH="0">
              <a:off x="6196759" y="7300094"/>
              <a:ext cx="985275" cy="4049078"/>
            </a:xfrm>
            <a:prstGeom prst="rect">
              <a:avLst/>
            </a:prstGeom>
          </p:spPr>
        </p:pic>
        <p:pic>
          <p:nvPicPr>
            <p:cNvPr id="15018" name="image 15018"/>
            <p:cNvPicPr>
              <a:picLocks noChangeAspect="1"/>
            </p:cNvPicPr>
            <p:nvPr/>
          </p:nvPicPr>
          <p:blipFill>
            <a:blip r:embed="rId15018">
                </a:blip>
            <a:srcRect/>
            <a:stretch>
              <a:fillRect/>
            </a:stretch>
          </p:blipFill>
          <p:spPr>
            <a:xfrm rot="0" flipV="0" flipH="0">
              <a:off x="4131729" y="6085371"/>
              <a:ext cx="3077299" cy="1862576"/>
            </a:xfrm>
            <a:prstGeom prst="rect">
              <a:avLst/>
            </a:prstGeom>
          </p:spPr>
        </p:pic>
        <p:pic>
          <p:nvPicPr>
            <p:cNvPr id="15019" name="image 15019"/>
            <p:cNvPicPr>
              <a:picLocks noChangeAspect="1"/>
            </p:cNvPicPr>
            <p:nvPr/>
          </p:nvPicPr>
          <p:blipFill>
            <a:blip r:embed="rId15019">
                </a:blip>
            <a:srcRect/>
            <a:stretch>
              <a:fillRect/>
            </a:stretch>
          </p:blipFill>
          <p:spPr>
            <a:xfrm rot="0" flipV="0" flipH="0">
              <a:off x="4131729" y="6652242"/>
              <a:ext cx="2105520" cy="2415950"/>
            </a:xfrm>
            <a:prstGeom prst="rect">
              <a:avLst/>
            </a:prstGeom>
          </p:spPr>
        </p:pic>
        <p:pic>
          <p:nvPicPr>
            <p:cNvPr id="15020" name="image 15020"/>
            <p:cNvPicPr>
              <a:picLocks noChangeAspect="1"/>
            </p:cNvPicPr>
            <p:nvPr/>
          </p:nvPicPr>
          <p:blipFill>
            <a:blip r:embed="rId15020">
                </a:blip>
            <a:srcRect/>
            <a:stretch>
              <a:fillRect/>
            </a:stretch>
          </p:blipFill>
          <p:spPr>
            <a:xfrm rot="0" flipV="0" flipH="0">
              <a:off x="5265471" y="9014204"/>
              <a:ext cx="985275" cy="2901839"/>
            </a:xfrm>
            <a:prstGeom prst="rect">
              <a:avLst/>
            </a:prstGeom>
          </p:spPr>
        </p:pic>
        <p:pic>
          <p:nvPicPr>
            <p:cNvPr id="15021" name="image 15021"/>
            <p:cNvPicPr>
              <a:picLocks noChangeAspect="1"/>
            </p:cNvPicPr>
            <p:nvPr/>
          </p:nvPicPr>
          <p:blipFill>
            <a:blip r:embed="rId15021">
                </a:blip>
            <a:srcRect/>
            <a:stretch>
              <a:fillRect/>
            </a:stretch>
          </p:blipFill>
          <p:spPr>
            <a:xfrm rot="0" flipV="0" flipH="0">
              <a:off x="3186944" y="7785984"/>
              <a:ext cx="3063802" cy="1862576"/>
            </a:xfrm>
            <a:prstGeom prst="rect">
              <a:avLst/>
            </a:prstGeom>
          </p:spPr>
        </p:pic>
        <p:pic>
          <p:nvPicPr>
            <p:cNvPr id="15022" name="image 15022"/>
            <p:cNvPicPr>
              <a:picLocks noChangeAspect="1"/>
            </p:cNvPicPr>
            <p:nvPr/>
          </p:nvPicPr>
          <p:blipFill>
            <a:blip r:embed="rId15022">
                </a:blip>
            <a:srcRect/>
            <a:stretch>
              <a:fillRect/>
            </a:stretch>
          </p:blipFill>
          <p:spPr>
            <a:xfrm rot="0" flipV="0" flipH="0">
              <a:off x="3200441" y="8352855"/>
              <a:ext cx="2105520" cy="2415950"/>
            </a:xfrm>
            <a:prstGeom prst="rect">
              <a:avLst/>
            </a:prstGeom>
          </p:spPr>
        </p:pic>
        <p:pic>
          <p:nvPicPr>
            <p:cNvPr id="15023" name="image 15023"/>
            <p:cNvPicPr>
              <a:picLocks noChangeAspect="1"/>
            </p:cNvPicPr>
            <p:nvPr/>
          </p:nvPicPr>
          <p:blipFill>
            <a:blip r:embed="rId15023">
                </a:blip>
            <a:srcRect/>
            <a:stretch>
              <a:fillRect/>
            </a:stretch>
          </p:blipFill>
          <p:spPr>
            <a:xfrm rot="0" flipV="0" flipH="0">
              <a:off x="4320686" y="10728314"/>
              <a:ext cx="998772" cy="1754600"/>
            </a:xfrm>
            <a:prstGeom prst="rect">
              <a:avLst/>
            </a:prstGeom>
          </p:spPr>
        </p:pic>
        <p:pic>
          <p:nvPicPr>
            <p:cNvPr id="15024" name="image 15024"/>
            <p:cNvPicPr>
              <a:picLocks noChangeAspect="1"/>
            </p:cNvPicPr>
            <p:nvPr/>
          </p:nvPicPr>
          <p:blipFill>
            <a:blip r:embed="rId15024">
                </a:blip>
            <a:srcRect/>
            <a:stretch>
              <a:fillRect/>
            </a:stretch>
          </p:blipFill>
          <p:spPr>
            <a:xfrm rot="0" flipV="0" flipH="0">
              <a:off x="2242159" y="9486597"/>
              <a:ext cx="3063802" cy="1862576"/>
            </a:xfrm>
            <a:prstGeom prst="rect">
              <a:avLst/>
            </a:prstGeom>
          </p:spPr>
        </p:pic>
        <p:pic>
          <p:nvPicPr>
            <p:cNvPr id="15025" name="image 15025"/>
            <p:cNvPicPr>
              <a:picLocks noChangeAspect="1"/>
            </p:cNvPicPr>
            <p:nvPr/>
          </p:nvPicPr>
          <p:blipFill>
            <a:blip r:embed="rId15025">
                </a:blip>
            <a:srcRect/>
            <a:stretch>
              <a:fillRect/>
            </a:stretch>
          </p:blipFill>
          <p:spPr>
            <a:xfrm rot="0" flipV="0" flipH="0">
              <a:off x="2242159" y="10066965"/>
              <a:ext cx="2119017" cy="2415950"/>
            </a:xfrm>
            <a:prstGeom prst="rect">
              <a:avLst/>
            </a:prstGeom>
          </p:spPr>
        </p:pic>
      </p:grpSp>
      <p:sp>
        <p:nvSpPr>
          <p:cNvPr id="15026" name="Object 15026"/>
          <p:cNvSpPr txBox="1"/>
          <p:nvPr/>
        </p:nvSpPr>
        <p:spPr>
          <a:xfrm>
            <a:off x="10626557" y="4483403"/>
            <a:ext cx="1474407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5437D6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15027" name="Object 15027"/>
          <p:cNvSpPr txBox="1"/>
          <p:nvPr/>
        </p:nvSpPr>
        <p:spPr>
          <a:xfrm>
            <a:off x="10626557" y="6437715"/>
            <a:ext cx="1474407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5437D6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sp>
        <p:nvSpPr>
          <p:cNvPr id="15028" name="Object 15028"/>
          <p:cNvSpPr txBox="1"/>
          <p:nvPr/>
        </p:nvSpPr>
        <p:spPr>
          <a:xfrm>
            <a:off x="10626557" y="8335288"/>
            <a:ext cx="1474407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5437D6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15029" name="Object 15029"/>
          <p:cNvSpPr txBox="1"/>
          <p:nvPr/>
        </p:nvSpPr>
        <p:spPr>
          <a:xfrm>
            <a:off x="10626557" y="10203759"/>
            <a:ext cx="1474407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5437D6"/>
                </a:soli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437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<a:alphaModFix amt="20000"/>
          </a:blip>
          <a:srcRect/>
          <a:stretch>
            <a:fillRect/>
          </a:stretch>
        </p:blipFill>
        <p:spPr>
          <a:xfrm rot="0" flipV="0" flipH="0">
            <a:off x="2336800" y="2959100"/>
            <a:ext cx="19710400" cy="101346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<a:alphaModFix amt="40000"/>
          </a:blip>
          <a:srcRect/>
          <a:stretch>
            <a:fillRect/>
          </a:stretch>
        </p:blipFill>
        <p:spPr>
          <a:xfrm rot="0" flipV="0" flipH="0">
            <a:off x="1905000" y="2184400"/>
            <a:ext cx="20574000" cy="105918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414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1257300" y="2717800"/>
            <a:ext cx="9944100" cy="98806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sp>
        <p:nvSpPr>
          <p:cNvPr id="1607" name="Object 1607"/>
          <p:cNvSpPr txBox="1"/>
          <p:nvPr/>
        </p:nvSpPr>
        <p:spPr>
          <a:xfrm>
            <a:off x="13265943" y="5257800"/>
            <a:ext cx="99060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工作计划</a:t>
            </a:r>
            <a:endParaRPr lang="zh-CN" altLang="en-US"/>
          </a:p>
        </p:txBody>
      </p:sp>
      <p:sp>
        <p:nvSpPr>
          <p:cNvPr id="1608" name="Object 1608"/>
          <p:cNvSpPr txBox="1"/>
          <p:nvPr/>
        </p:nvSpPr>
        <p:spPr>
          <a:xfrm>
            <a:off x="13265943" y="8906731"/>
            <a:ext cx="92964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认真周全地制定好下月目标</a:t>
            </a:r>
            <a:endParaRPr lang="zh-CN" altLang="en-US"/>
          </a:p>
        </p:txBody>
      </p:sp>
      <p:pic>
        <p:nvPicPr>
          <p:cNvPr id="1609" name="image 1609"/>
          <p:cNvPicPr>
            <a:picLocks noChangeAspect="1"/>
          </p:cNvPicPr>
          <p:nvPr/>
        </p:nvPicPr>
        <p:blipFill>
          <a:blip r:embed="rId1609">
                </a:blip>
          <a:srcRect/>
          <a:stretch>
            <a:fillRect/>
          </a:stretch>
        </p:blipFill>
        <p:spPr>
          <a:xfrm rot="0" flipV="0" flipH="0">
            <a:off x="13367543" y="7829550"/>
            <a:ext cx="22606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Object 1701"/>
          <p:cNvSpPr txBox="1"/>
          <p:nvPr/>
        </p:nvSpPr>
        <p:spPr>
          <a:xfrm>
            <a:off x="2440675" y="5850452"/>
            <a:ext cx="57150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社群用户总量增加至5000＋</a:t>
            </a:r>
            <a:endParaRPr lang="zh-CN" altLang="en-US"/>
          </a:p>
        </p:txBody>
      </p:sp>
      <p:sp>
        <p:nvSpPr>
          <p:cNvPr id="1702" name="Object 1702"/>
          <p:cNvSpPr txBox="1"/>
          <p:nvPr/>
        </p:nvSpPr>
        <p:spPr>
          <a:xfrm>
            <a:off x="2440669" y="4893188"/>
            <a:ext cx="5715005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关注</a:t>
            </a:r>
            <a:endParaRPr lang="zh-CN" altLang="en-US"/>
          </a:p>
        </p:txBody>
      </p:sp>
      <p:sp>
        <p:nvSpPr>
          <p:cNvPr id="1703" name="Object 1703"/>
          <p:cNvSpPr txBox="1"/>
          <p:nvPr/>
        </p:nvSpPr>
        <p:spPr>
          <a:xfrm>
            <a:off x="16329223" y="5875852"/>
            <a:ext cx="57150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用户7日留存率提高至20%</a:t>
            </a:r>
            <a:endParaRPr lang="zh-CN" altLang="en-US"/>
          </a:p>
        </p:txBody>
      </p:sp>
      <p:sp>
        <p:nvSpPr>
          <p:cNvPr id="1704" name="Object 1704"/>
          <p:cNvSpPr txBox="1"/>
          <p:nvPr/>
        </p:nvSpPr>
        <p:spPr>
          <a:xfrm>
            <a:off x="16336168" y="4898268"/>
            <a:ext cx="6096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留存</a:t>
            </a:r>
            <a:endParaRPr lang="zh-CN" altLang="en-US"/>
          </a:p>
        </p:txBody>
      </p:sp>
      <p:sp>
        <p:nvSpPr>
          <p:cNvPr id="1705" name="Object 1705"/>
          <p:cNvSpPr txBox="1"/>
          <p:nvPr/>
        </p:nvSpPr>
        <p:spPr>
          <a:xfrm>
            <a:off x="2432459" y="9156619"/>
            <a:ext cx="57150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由社群带来的业务数据和社群的转化率需进一步提升</a:t>
            </a:r>
            <a:endParaRPr lang="zh-CN" altLang="en-US"/>
          </a:p>
        </p:txBody>
      </p:sp>
      <p:sp>
        <p:nvSpPr>
          <p:cNvPr id="1706" name="Object 1706"/>
          <p:cNvSpPr txBox="1"/>
          <p:nvPr/>
        </p:nvSpPr>
        <p:spPr>
          <a:xfrm>
            <a:off x="2432459" y="8191378"/>
            <a:ext cx="5715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业务</a:t>
            </a:r>
            <a:endParaRPr lang="zh-CN" altLang="en-US"/>
          </a:p>
        </p:txBody>
      </p:sp>
      <p:sp>
        <p:nvSpPr>
          <p:cNvPr id="1707" name="Object 1707"/>
          <p:cNvSpPr txBox="1"/>
          <p:nvPr/>
        </p:nvSpPr>
        <p:spPr>
          <a:xfrm>
            <a:off x="16338748" y="9182019"/>
            <a:ext cx="57150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社群内用户发言的次数和用户的讨论氛围需要提高，转变运营方案</a:t>
            </a:r>
            <a:endParaRPr lang="zh-CN" altLang="en-US"/>
          </a:p>
        </p:txBody>
      </p:sp>
      <p:sp>
        <p:nvSpPr>
          <p:cNvPr id="1708" name="Object 1708"/>
          <p:cNvSpPr txBox="1"/>
          <p:nvPr/>
        </p:nvSpPr>
        <p:spPr>
          <a:xfrm>
            <a:off x="16343510" y="8193918"/>
            <a:ext cx="60960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氛围</a:t>
            </a:r>
            <a:endParaRPr lang="zh-CN" altLang="en-US"/>
          </a:p>
        </p:txBody>
      </p:sp>
      <p:sp>
        <p:nvSpPr>
          <p:cNvPr id="1709" name="Object 1709"/>
          <p:cNvSpPr txBox="1"/>
          <p:nvPr/>
        </p:nvSpPr>
        <p:spPr>
          <a:xfrm>
            <a:off x="7061200" y="1190951"/>
            <a:ext cx="10261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下月目标</a:t>
            </a:r>
            <a:endParaRPr lang="zh-CN" altLang="en-US"/>
          </a:p>
        </p:txBody>
      </p:sp>
      <p:pic>
        <p:nvPicPr>
          <p:cNvPr id="17010" name="image 17010"/>
          <p:cNvPicPr>
            <a:picLocks noChangeAspect="1"/>
          </p:cNvPicPr>
          <p:nvPr/>
        </p:nvPicPr>
        <p:blipFill>
          <a:blip r:embed="rId17010">
                </a:blip>
          <a:srcRect/>
          <a:stretch>
            <a:fillRect/>
          </a:stretch>
        </p:blipFill>
        <p:spPr>
          <a:xfrm rot="0" flipV="0" flipH="0">
            <a:off x="11061700" y="2451100"/>
            <a:ext cx="2260600" cy="393700"/>
          </a:xfrm>
          <a:prstGeom prst="rect">
            <a:avLst/>
          </a:prstGeom>
        </p:spPr>
      </p:pic>
      <p:grpSp>
        <p:nvGrpSpPr>
          <p:cNvPr id="17011" name="组合 17011"/>
          <p:cNvGrpSpPr/>
          <p:nvPr/>
        </p:nvGrpSpPr>
        <p:grpSpPr>
          <a:xfrm>
            <a:off x="8229600" y="4038918"/>
            <a:ext cx="7861300" cy="8039100"/>
            <a:chOff x="8229600" y="4038918"/>
            <a:chExt cx="7861300" cy="8039100"/>
          </a:xfrm>
        </p:grpSpPr>
        <p:pic>
          <p:nvPicPr>
            <p:cNvPr id="17012" name="image 17012"/>
            <p:cNvPicPr>
              <a:picLocks noChangeAspect="1"/>
            </p:cNvPicPr>
            <p:nvPr/>
          </p:nvPicPr>
          <p:blipFill>
            <a:blip r:embed="rId17012">
                </a:blip>
            <a:srcRect/>
            <a:stretch>
              <a:fillRect/>
            </a:stretch>
          </p:blipFill>
          <p:spPr>
            <a:xfrm rot="0" flipV="0" flipH="0">
              <a:off x="8724900" y="4559618"/>
              <a:ext cx="7023100" cy="7023100"/>
            </a:xfrm>
            <a:prstGeom prst="rect">
              <a:avLst/>
            </a:prstGeom>
          </p:spPr>
        </p:pic>
        <p:pic>
          <p:nvPicPr>
            <p:cNvPr id="17013" name="image 17013"/>
            <p:cNvPicPr>
              <a:picLocks noChangeAspect="1"/>
            </p:cNvPicPr>
            <p:nvPr/>
          </p:nvPicPr>
          <p:blipFill>
            <a:blip r:embed="rId17013">
                </a:blip>
            <a:srcRect/>
            <a:stretch>
              <a:fillRect/>
            </a:stretch>
          </p:blipFill>
          <p:spPr>
            <a:xfrm rot="0" flipV="0" flipH="0">
              <a:off x="8229600" y="4038918"/>
              <a:ext cx="3810000" cy="3911600"/>
            </a:xfrm>
            <a:prstGeom prst="rect">
              <a:avLst/>
            </a:prstGeom>
          </p:spPr>
        </p:pic>
        <p:pic>
          <p:nvPicPr>
            <p:cNvPr id="17014" name="image 17014"/>
            <p:cNvPicPr>
              <a:picLocks noChangeAspect="1"/>
            </p:cNvPicPr>
            <p:nvPr/>
          </p:nvPicPr>
          <p:blipFill>
            <a:blip r:embed="rId17014">
                </a:blip>
            <a:srcRect/>
            <a:stretch>
              <a:fillRect/>
            </a:stretch>
          </p:blipFill>
          <p:spPr>
            <a:xfrm rot="0" flipV="0" flipH="0">
              <a:off x="12280900" y="4877118"/>
              <a:ext cx="3124200" cy="3035300"/>
            </a:xfrm>
            <a:prstGeom prst="rect">
              <a:avLst/>
            </a:prstGeom>
          </p:spPr>
        </p:pic>
        <p:pic>
          <p:nvPicPr>
            <p:cNvPr id="17015" name="image 17015"/>
            <p:cNvPicPr>
              <a:picLocks noChangeAspect="1"/>
            </p:cNvPicPr>
            <p:nvPr/>
          </p:nvPicPr>
          <p:blipFill>
            <a:blip r:embed="rId17015">
                </a:blip>
            <a:srcRect/>
            <a:stretch>
              <a:fillRect/>
            </a:stretch>
          </p:blipFill>
          <p:spPr>
            <a:xfrm rot="0" flipV="0" flipH="0">
              <a:off x="9080500" y="8179118"/>
              <a:ext cx="2933700" cy="3009900"/>
            </a:xfrm>
            <a:prstGeom prst="rect">
              <a:avLst/>
            </a:prstGeom>
          </p:spPr>
        </p:pic>
        <p:pic>
          <p:nvPicPr>
            <p:cNvPr id="17016" name="image 17016"/>
            <p:cNvPicPr>
              <a:picLocks noChangeAspect="1"/>
            </p:cNvPicPr>
            <p:nvPr/>
          </p:nvPicPr>
          <p:blipFill>
            <a:blip r:embed="rId17016">
                </a:blip>
            <a:srcRect/>
            <a:stretch>
              <a:fillRect/>
            </a:stretch>
          </p:blipFill>
          <p:spPr>
            <a:xfrm rot="0" flipV="0" flipH="0">
              <a:off x="12280900" y="8166418"/>
              <a:ext cx="3810000" cy="3911600"/>
            </a:xfrm>
            <a:prstGeom prst="rect">
              <a:avLst/>
            </a:prstGeom>
          </p:spPr>
        </p:pic>
        <p:sp>
          <p:nvSpPr>
            <p:cNvPr id="17017" name="Object 17017"/>
            <p:cNvSpPr txBox="1"/>
            <p:nvPr/>
          </p:nvSpPr>
          <p:spPr>
            <a:xfrm>
              <a:off x="10243343" y="5814284"/>
              <a:ext cx="1473200" cy="176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11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A</a:t>
              </a:r>
              <a:endParaRPr lang="zh-CN" altLang="en-US"/>
            </a:p>
          </p:txBody>
        </p:sp>
        <p:sp>
          <p:nvSpPr>
            <p:cNvPr id="17018" name="Object 17018"/>
            <p:cNvSpPr txBox="1"/>
            <p:nvPr/>
          </p:nvSpPr>
          <p:spPr>
            <a:xfrm>
              <a:off x="10325893" y="8481284"/>
              <a:ext cx="1397000" cy="176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11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B</a:t>
              </a:r>
              <a:endParaRPr lang="zh-CN" altLang="en-US"/>
            </a:p>
          </p:txBody>
        </p:sp>
        <p:sp>
          <p:nvSpPr>
            <p:cNvPr id="17019" name="Object 17019"/>
            <p:cNvSpPr txBox="1"/>
            <p:nvPr/>
          </p:nvSpPr>
          <p:spPr>
            <a:xfrm>
              <a:off x="12685514" y="5807934"/>
              <a:ext cx="1447800" cy="176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11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C</a:t>
              </a:r>
              <a:endParaRPr lang="zh-CN" altLang="en-US"/>
            </a:p>
          </p:txBody>
        </p:sp>
        <p:sp>
          <p:nvSpPr>
            <p:cNvPr id="17020" name="Object 17020"/>
            <p:cNvSpPr txBox="1"/>
            <p:nvPr/>
          </p:nvSpPr>
          <p:spPr>
            <a:xfrm>
              <a:off x="12611893" y="8481284"/>
              <a:ext cx="1524000" cy="176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11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D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437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1905000" y="2184400"/>
            <a:ext cx="20574000" cy="10909300"/>
            <a:chOff x="1905000" y="2184400"/>
            <a:chExt cx="20574000" cy="10909300"/>
          </a:xfrm>
        </p:grpSpPr>
        <p:pic>
          <p:nvPicPr>
            <p:cNvPr id="1802" name="image 1802"/>
            <p:cNvPicPr>
              <a:picLocks noChangeAspect="1"/>
            </p:cNvPicPr>
            <p:nvPr/>
          </p:nvPicPr>
          <p:blipFill>
            <a:blip r:embed="rId1802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2349500" y="2959100"/>
              <a:ext cx="19697700" cy="10134600"/>
            </a:xfrm>
            <a:prstGeom prst="rect">
              <a:avLst/>
            </a:prstGeom>
          </p:spPr>
        </p:pic>
        <p:pic>
          <p:nvPicPr>
            <p:cNvPr id="1803" name="image 1803"/>
            <p:cNvPicPr>
              <a:picLocks noChangeAspect="1"/>
            </p:cNvPicPr>
            <p:nvPr/>
          </p:nvPicPr>
          <p:blipFill>
            <a:blip r:embed="rId1803">
              <a:alphaModFix amt="40000"/>
            </a:blip>
            <a:srcRect/>
            <a:stretch>
              <a:fillRect/>
            </a:stretch>
          </p:blipFill>
          <p:spPr>
            <a:xfrm rot="0" flipV="0" flipH="0">
              <a:off x="1905000" y="2184400"/>
              <a:ext cx="20574000" cy="10591800"/>
            </a:xfrm>
            <a:prstGeom prst="rect">
              <a:avLst/>
            </a:prstGeom>
          </p:spPr>
        </p:pic>
      </p:grpSp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541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1806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sp>
        <p:nvSpPr>
          <p:cNvPr id="1807" name="Object 1807"/>
          <p:cNvSpPr txBox="1"/>
          <p:nvPr/>
        </p:nvSpPr>
        <p:spPr>
          <a:xfrm>
            <a:off x="2247900" y="4501807"/>
            <a:ext cx="14429699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3000" i="0" b="0" dirty="0" smtClean="0" lang="zh-CN">
                <a:solidFill>
                  <a:srgbClr val="3A3A3A"/>
                </a:solidFill>
                <a:latin typeface="OPPOSans-H"/>
                <a:ea typeface="OPPOSans-H"/>
              </a:rPr>
              <a:t>感谢</a:t>
            </a:r>
            <a:r>
              <a:rPr sz="13000" i="0" b="0" dirty="0" smtClean="0" lang="zh-CN">
                <a:solidFill>
                  <a:srgbClr val="5437D6"/>
                </a:solidFill>
                <a:latin typeface="OPPOSans-H"/>
                <a:ea typeface="OPPOSans-H"/>
              </a:rPr>
              <a:t>您的观看</a:t>
            </a:r>
            <a:endParaRPr lang="zh-CN" altLang="en-US"/>
          </a:p>
        </p:txBody>
      </p:sp>
      <p:sp>
        <p:nvSpPr>
          <p:cNvPr id="1809" name="Object 1809"/>
          <p:cNvSpPr txBox="1"/>
          <p:nvPr/>
        </p:nvSpPr>
        <p:spPr>
          <a:xfrm>
            <a:off x="2247900" y="6441732"/>
            <a:ext cx="156845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800" i="0" b="0" spc="50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THANK YOU FOR WATCHING</a:t>
            </a:r>
            <a:endParaRPr lang="zh-CN" altLang="en-US"/>
          </a:p>
        </p:txBody>
      </p:sp>
      <p:pic>
        <p:nvPicPr>
          <p:cNvPr id="18010" name="image 18010"/>
          <p:cNvPicPr>
            <a:picLocks noChangeAspect="1"/>
          </p:cNvPicPr>
          <p:nvPr/>
        </p:nvPicPr>
        <p:blipFill>
          <a:blip r:embed="rId18010">
                </a:blip>
          <a:srcRect/>
          <a:stretch>
            <a:fillRect/>
          </a:stretch>
        </p:blipFill>
        <p:spPr>
          <a:xfrm rot="0" flipV="0" flipH="0">
            <a:off x="2447402" y="8623300"/>
            <a:ext cx="2260600" cy="406400"/>
          </a:xfrm>
          <a:prstGeom prst="rect">
            <a:avLst/>
          </a:prstGeom>
        </p:spPr>
      </p:pic>
      <p:pic>
        <p:nvPicPr>
          <p:cNvPr id="18011" name="image 18011"/>
          <p:cNvPicPr>
            <a:picLocks noChangeAspect="1"/>
          </p:cNvPicPr>
          <p:nvPr/>
        </p:nvPicPr>
        <p:blipFill>
          <a:blip r:embed="rId18011">
                </a:blip>
          <a:srcRect/>
          <a:stretch>
            <a:fillRect/>
          </a:stretch>
        </p:blipFill>
        <p:spPr>
          <a:xfrm rot="0" flipV="0" flipH="0">
            <a:off x="12400272" y="7251122"/>
            <a:ext cx="9767577" cy="5258377"/>
          </a:xfrm>
          <a:prstGeom prst="rect">
            <a:avLst/>
          </a:prstGeom>
        </p:spPr>
      </p:pic>
      <p:sp>
        <p:nvSpPr>
          <p:cNvPr id="18012" name="Object 18012"/>
          <p:cNvSpPr txBox="1"/>
          <p:nvPr/>
        </p:nvSpPr>
        <p:spPr>
          <a:xfrm>
            <a:off x="4363404" y="2246925"/>
            <a:ext cx="2148833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Content</a:t>
            </a:r>
            <a:endParaRPr lang="zh-CN" altLang="en-US"/>
          </a:p>
        </p:txBody>
      </p:sp>
      <p:sp>
        <p:nvSpPr>
          <p:cNvPr id="18013" name="Object 18013"/>
          <p:cNvSpPr txBox="1"/>
          <p:nvPr/>
        </p:nvSpPr>
        <p:spPr>
          <a:xfrm>
            <a:off x="6988175" y="2244345"/>
            <a:ext cx="192037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About</a:t>
            </a:r>
            <a:endParaRPr lang="zh-CN" altLang="en-US"/>
          </a:p>
        </p:txBody>
      </p:sp>
      <p:sp>
        <p:nvSpPr>
          <p:cNvPr id="18014" name="Object 18014"/>
          <p:cNvSpPr txBox="1"/>
          <p:nvPr/>
        </p:nvSpPr>
        <p:spPr>
          <a:xfrm>
            <a:off x="2208533" y="2246925"/>
            <a:ext cx="1678933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Home</a:t>
            </a:r>
            <a:endParaRPr lang="zh-CN" altLang="en-US"/>
          </a:p>
        </p:txBody>
      </p:sp>
      <p:pic>
        <p:nvPicPr>
          <p:cNvPr id="18015" name="image 18015"/>
          <p:cNvPicPr>
            <a:picLocks noChangeAspect="1"/>
          </p:cNvPicPr>
          <p:nvPr/>
        </p:nvPicPr>
        <p:blipFill>
          <a:blip r:embed="rId18015">
                </a:blip>
          <a:srcRect/>
          <a:stretch>
            <a:fillRect/>
          </a:stretch>
        </p:blipFill>
        <p:spPr>
          <a:xfrm rot="0" flipV="0" flipH="0">
            <a:off x="2743200" y="2895600"/>
            <a:ext cx="609600" cy="165100"/>
          </a:xfrm>
          <a:prstGeom prst="rect">
            <a:avLst/>
          </a:prstGeom>
        </p:spPr>
      </p:pic>
      <p:grpSp>
        <p:nvGrpSpPr>
          <p:cNvPr id="18016" name="组合 18016"/>
          <p:cNvGrpSpPr/>
          <p:nvPr/>
        </p:nvGrpSpPr>
        <p:grpSpPr>
          <a:xfrm>
            <a:off x="2349500" y="10228027"/>
            <a:ext cx="6642100" cy="1041400"/>
            <a:chOff x="2349500" y="10228027"/>
            <a:chExt cx="6642100" cy="1041400"/>
          </a:xfrm>
        </p:grpSpPr>
        <p:pic>
          <p:nvPicPr>
            <p:cNvPr id="18017" name="image 18017"/>
            <p:cNvPicPr>
              <a:picLocks noChangeAspect="1"/>
            </p:cNvPicPr>
            <p:nvPr/>
          </p:nvPicPr>
          <p:blipFill>
            <a:blip r:embed="rId18017">
                </a:blip>
            <a:srcRect/>
            <a:stretch>
              <a:fillRect/>
            </a:stretch>
          </p:blipFill>
          <p:spPr>
            <a:xfrm rot="0" flipV="0" flipH="0">
              <a:off x="2349500" y="10228027"/>
              <a:ext cx="6642100" cy="1041400"/>
            </a:xfrm>
            <a:prstGeom prst="rect">
              <a:avLst/>
            </a:prstGeom>
          </p:spPr>
        </p:pic>
        <p:sp>
          <p:nvSpPr>
            <p:cNvPr id="18018" name="Object 18018"/>
            <p:cNvSpPr txBox="1"/>
            <p:nvPr/>
          </p:nvSpPr>
          <p:spPr>
            <a:xfrm>
              <a:off x="2482850" y="10304227"/>
              <a:ext cx="6375400" cy="749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4200" i="0" b="0" spc="2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稿定设计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437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<a:alphaModFix amt="20000"/>
          </a:blip>
          <a:srcRect/>
          <a:stretch>
            <a:fillRect/>
          </a:stretch>
        </p:blipFill>
        <p:spPr>
          <a:xfrm rot="0" flipV="0" flipH="0">
            <a:off x="2349500" y="2959100"/>
            <a:ext cx="19697700" cy="101346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<a:alphaModFix amt="40000"/>
          </a:blip>
          <a:srcRect/>
          <a:stretch>
            <a:fillRect/>
          </a:stretch>
        </p:blipFill>
        <p:spPr>
          <a:xfrm rot="0" flipV="0" flipH="0">
            <a:off x="1905000" y="2184400"/>
            <a:ext cx="20574000" cy="105918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414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2627061" y="5658288"/>
            <a:ext cx="4553942" cy="5054509"/>
          </a:xfrm>
          <a:prstGeom prst="rect">
            <a:avLst/>
          </a:prstGeom>
        </p:spPr>
      </p:pic>
      <p:sp>
        <p:nvSpPr>
          <p:cNvPr id="207" name="Object 207"/>
          <p:cNvSpPr txBox="1"/>
          <p:nvPr/>
        </p:nvSpPr>
        <p:spPr>
          <a:xfrm>
            <a:off x="2870998" y="8255538"/>
            <a:ext cx="41148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spc="9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工作回顾</a:t>
            </a:r>
            <a:endParaRPr lang="zh-CN" altLang="en-US"/>
          </a:p>
        </p:txBody>
      </p:sp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4355864" y="6743700"/>
            <a:ext cx="1193800" cy="1282700"/>
          </a:xfrm>
          <a:prstGeom prst="rect">
            <a:avLst/>
          </a:prstGeom>
        </p:spPr>
      </p:pic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0" flipV="0" flipH="0">
            <a:off x="7551933" y="5650946"/>
            <a:ext cx="4553942" cy="5054509"/>
          </a:xfrm>
          <a:prstGeom prst="rect">
            <a:avLst/>
          </a:prstGeom>
        </p:spPr>
      </p:pic>
      <p:sp>
        <p:nvSpPr>
          <p:cNvPr id="2010" name="Object 2010"/>
          <p:cNvSpPr txBox="1"/>
          <p:nvPr/>
        </p:nvSpPr>
        <p:spPr>
          <a:xfrm>
            <a:off x="7795870" y="8258038"/>
            <a:ext cx="41148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spc="9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数据变化</a:t>
            </a:r>
            <a:endParaRPr lang="zh-CN" altLang="en-US"/>
          </a:p>
        </p:txBody>
      </p:sp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9287086" y="6743700"/>
            <a:ext cx="1181100" cy="1282700"/>
          </a:xfrm>
          <a:prstGeom prst="rect">
            <a:avLst/>
          </a:prstGeom>
        </p:spPr>
      </p:pic>
      <p:pic>
        <p:nvPicPr>
          <p:cNvPr id="2012" name="image 2012"/>
          <p:cNvPicPr>
            <a:picLocks noChangeAspect="1"/>
          </p:cNvPicPr>
          <p:nvPr/>
        </p:nvPicPr>
        <p:blipFill>
          <a:blip r:embed="rId2012">
                </a:blip>
          <a:srcRect/>
          <a:stretch>
            <a:fillRect/>
          </a:stretch>
        </p:blipFill>
        <p:spPr>
          <a:xfrm rot="0" flipV="0" flipH="0">
            <a:off x="12476806" y="5650946"/>
            <a:ext cx="4553942" cy="5054509"/>
          </a:xfrm>
          <a:prstGeom prst="rect">
            <a:avLst/>
          </a:prstGeom>
        </p:spPr>
      </p:pic>
      <p:sp>
        <p:nvSpPr>
          <p:cNvPr id="2013" name="Object 2013"/>
          <p:cNvSpPr txBox="1"/>
          <p:nvPr/>
        </p:nvSpPr>
        <p:spPr>
          <a:xfrm>
            <a:off x="12720743" y="8248196"/>
            <a:ext cx="41148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spc="9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工作总结</a:t>
            </a:r>
            <a:endParaRPr lang="zh-CN" altLang="en-US"/>
          </a:p>
        </p:txBody>
      </p:sp>
      <p:pic>
        <p:nvPicPr>
          <p:cNvPr id="2014" name="image 2014"/>
          <p:cNvPicPr>
            <a:picLocks noChangeAspect="1"/>
          </p:cNvPicPr>
          <p:nvPr/>
        </p:nvPicPr>
        <p:blipFill>
          <a:blip r:embed="rId2014">
                </a:blip>
          <a:srcRect/>
          <a:stretch>
            <a:fillRect/>
          </a:stretch>
        </p:blipFill>
        <p:spPr>
          <a:xfrm rot="0" flipV="0" flipH="0">
            <a:off x="14199259" y="6743700"/>
            <a:ext cx="1206500" cy="1282700"/>
          </a:xfrm>
          <a:prstGeom prst="rect">
            <a:avLst/>
          </a:prstGeom>
        </p:spPr>
      </p:pic>
      <p:pic>
        <p:nvPicPr>
          <p:cNvPr id="2015" name="image 2015"/>
          <p:cNvPicPr>
            <a:picLocks noChangeAspect="1"/>
          </p:cNvPicPr>
          <p:nvPr/>
        </p:nvPicPr>
        <p:blipFill>
          <a:blip r:embed="rId2015">
                </a:blip>
          <a:srcRect/>
          <a:stretch>
            <a:fillRect/>
          </a:stretch>
        </p:blipFill>
        <p:spPr>
          <a:xfrm rot="0" flipV="0" flipH="0">
            <a:off x="17401678" y="5658288"/>
            <a:ext cx="4553942" cy="5054509"/>
          </a:xfrm>
          <a:prstGeom prst="rect">
            <a:avLst/>
          </a:prstGeom>
        </p:spPr>
      </p:pic>
      <p:sp>
        <p:nvSpPr>
          <p:cNvPr id="2016" name="Object 2016"/>
          <p:cNvSpPr txBox="1"/>
          <p:nvPr/>
        </p:nvSpPr>
        <p:spPr>
          <a:xfrm>
            <a:off x="17645615" y="8255538"/>
            <a:ext cx="41148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spc="9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工作计划</a:t>
            </a:r>
            <a:endParaRPr lang="zh-CN" altLang="en-US"/>
          </a:p>
        </p:txBody>
      </p:sp>
      <p:pic>
        <p:nvPicPr>
          <p:cNvPr id="2017" name="image 2017"/>
          <p:cNvPicPr>
            <a:picLocks noChangeAspect="1"/>
          </p:cNvPicPr>
          <p:nvPr/>
        </p:nvPicPr>
        <p:blipFill>
          <a:blip r:embed="rId2017">
                </a:blip>
          <a:srcRect/>
          <a:stretch>
            <a:fillRect/>
          </a:stretch>
        </p:blipFill>
        <p:spPr>
          <a:xfrm rot="0" flipV="0" flipH="0">
            <a:off x="19130481" y="6731000"/>
            <a:ext cx="1193800" cy="1295400"/>
          </a:xfrm>
          <a:prstGeom prst="rect">
            <a:avLst/>
          </a:prstGeom>
        </p:spPr>
      </p:pic>
      <p:grpSp>
        <p:nvGrpSpPr>
          <p:cNvPr id="2018" name="组合 2018"/>
          <p:cNvGrpSpPr/>
          <p:nvPr/>
        </p:nvGrpSpPr>
        <p:grpSpPr>
          <a:xfrm>
            <a:off x="6667500" y="2563145"/>
            <a:ext cx="11049000" cy="1978628"/>
            <a:chOff x="6667500" y="2563145"/>
            <a:chExt cx="11049000" cy="1978628"/>
          </a:xfrm>
        </p:grpSpPr>
        <p:sp>
          <p:nvSpPr>
            <p:cNvPr id="2019" name="Object 2019"/>
            <p:cNvSpPr txBox="1"/>
            <p:nvPr/>
          </p:nvSpPr>
          <p:spPr>
            <a:xfrm>
              <a:off x="6667500" y="2486945"/>
              <a:ext cx="11049000" cy="1270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10000" i="0" b="0" spc="200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CONTENTS </a:t>
              </a:r>
              <a:endParaRPr lang="zh-CN" altLang="en-US"/>
            </a:p>
          </p:txBody>
        </p:sp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2020">
                </a:blip>
            <a:srcRect/>
            <a:stretch>
              <a:fillRect/>
            </a:stretch>
          </p:blipFill>
          <p:spPr>
            <a:xfrm rot="0" flipV="0" flipH="0">
              <a:off x="11061700" y="4160773"/>
              <a:ext cx="226060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437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<a:alphaModFix amt="20000"/>
          </a:blip>
          <a:srcRect/>
          <a:stretch>
            <a:fillRect/>
          </a:stretch>
        </p:blipFill>
        <p:spPr>
          <a:xfrm rot="0" flipV="0" flipH="0">
            <a:off x="2336800" y="2959100"/>
            <a:ext cx="19710400" cy="101346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<a:alphaModFix amt="40000"/>
          </a:blip>
          <a:srcRect/>
          <a:stretch>
            <a:fillRect/>
          </a:stretch>
        </p:blipFill>
        <p:spPr>
          <a:xfrm rot="0" flipV="0" flipH="0">
            <a:off x="1905000" y="2184400"/>
            <a:ext cx="20574000" cy="105918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1219200" y="3187700"/>
            <a:ext cx="7683500" cy="94488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41400"/>
          </a:xfrm>
          <a:prstGeom prst="rect">
            <a:avLst/>
          </a:prstGeom>
        </p:spPr>
      </p:pic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sp>
        <p:nvSpPr>
          <p:cNvPr id="307" name="Object 307"/>
          <p:cNvSpPr txBox="1"/>
          <p:nvPr/>
        </p:nvSpPr>
        <p:spPr>
          <a:xfrm>
            <a:off x="12090400" y="4798709"/>
            <a:ext cx="99060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工作回顾</a:t>
            </a:r>
            <a:endParaRPr lang="zh-CN" altLang="en-US"/>
          </a:p>
        </p:txBody>
      </p:sp>
      <p:sp>
        <p:nvSpPr>
          <p:cNvPr id="308" name="Object 308"/>
          <p:cNvSpPr txBox="1"/>
          <p:nvPr/>
        </p:nvSpPr>
        <p:spPr>
          <a:xfrm>
            <a:off x="12122943" y="8707552"/>
            <a:ext cx="9994900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34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通过数据变化与整体情况，回顾本月工作情况</a:t>
            </a:r>
            <a:endParaRPr lang="zh-CN" altLang="en-US"/>
          </a:p>
        </p:txBody>
      </p:sp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12192000" y="7388131"/>
            <a:ext cx="2260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4910772" cy="5762739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3338644" y="4620265"/>
            <a:ext cx="49911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活动策划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3621844" y="5638925"/>
            <a:ext cx="47079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策划并落地实行不同的活动，来活跃社群气氛</a:t>
            </a:r>
            <a:endParaRPr lang="zh-CN" altLang="en-US"/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<a:alphaModFix amt="7058"/>
          </a:blip>
          <a:srcRect/>
          <a:stretch>
            <a:fillRect/>
          </a:stretch>
        </p:blipFill>
        <p:spPr>
          <a:xfrm rot="0" flipV="0" flipH="0">
            <a:off x="18902018" y="5394452"/>
            <a:ext cx="5507381" cy="8334248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16105055" y="4618578"/>
            <a:ext cx="49911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文案编写</a:t>
            </a:r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16105055" y="5608862"/>
            <a:ext cx="4927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捕获热点并与社群产品相结合，吸引社群用户眼球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3338644" y="8141983"/>
            <a:ext cx="49911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用户留存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3620280" y="9135839"/>
            <a:ext cx="4709464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  通过活动和广告等手段，留住社群用户</a:t>
            </a:r>
            <a:endParaRPr lang="zh-CN" altLang="en-US"/>
          </a:p>
        </p:txBody>
      </p:sp>
      <p:sp>
        <p:nvSpPr>
          <p:cNvPr id="409" name="Object 409"/>
          <p:cNvSpPr txBox="1"/>
          <p:nvPr/>
        </p:nvSpPr>
        <p:spPr>
          <a:xfrm>
            <a:off x="16105055" y="8140297"/>
            <a:ext cx="4991100" cy="711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活动推送</a:t>
            </a:r>
            <a:endParaRPr lang="zh-CN" altLang="en-US"/>
          </a:p>
        </p:txBody>
      </p:sp>
      <p:sp>
        <p:nvSpPr>
          <p:cNvPr id="4010" name="Object 4010"/>
          <p:cNvSpPr txBox="1"/>
          <p:nvPr/>
        </p:nvSpPr>
        <p:spPr>
          <a:xfrm>
            <a:off x="16105055" y="9137526"/>
            <a:ext cx="4930584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以新活动的推广和旧用户的拉动，增加新用户</a:t>
            </a:r>
            <a:endParaRPr lang="zh-CN" altLang="en-US"/>
          </a:p>
        </p:txBody>
      </p:sp>
      <p:sp>
        <p:nvSpPr>
          <p:cNvPr id="4011" name="Object 4011"/>
          <p:cNvSpPr txBox="1"/>
          <p:nvPr/>
        </p:nvSpPr>
        <p:spPr>
          <a:xfrm>
            <a:off x="8039100" y="1026172"/>
            <a:ext cx="83058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工作回顾</a:t>
            </a:r>
            <a:endParaRPr lang="zh-CN" altLang="en-US"/>
          </a:p>
        </p:txBody>
      </p:sp>
      <p:grpSp>
        <p:nvGrpSpPr>
          <p:cNvPr id="4012" name="组合 4012"/>
          <p:cNvGrpSpPr/>
          <p:nvPr/>
        </p:nvGrpSpPr>
        <p:grpSpPr>
          <a:xfrm>
            <a:off x="9035405" y="4041557"/>
            <a:ext cx="6248400" cy="6934200"/>
            <a:chOff x="9035405" y="4041557"/>
            <a:chExt cx="6248400" cy="6934200"/>
          </a:xfrm>
        </p:grpSpPr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9035405" y="4041557"/>
              <a:ext cx="6248400" cy="69342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12197705" y="4359057"/>
              <a:ext cx="2794000" cy="31115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12197705" y="7546757"/>
              <a:ext cx="2794000" cy="3111500"/>
            </a:xfrm>
            <a:prstGeom prst="rect">
              <a:avLst/>
            </a:prstGeom>
          </p:spPr>
        </p:pic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4016">
                </a:blip>
            <a:srcRect/>
            <a:stretch>
              <a:fillRect/>
            </a:stretch>
          </p:blipFill>
          <p:spPr>
            <a:xfrm rot="0" flipV="0" flipH="0">
              <a:off x="9327505" y="7546757"/>
              <a:ext cx="2794000" cy="3111500"/>
            </a:xfrm>
            <a:prstGeom prst="rect">
              <a:avLst/>
            </a:prstGeom>
          </p:spPr>
        </p:pic>
        <p:pic>
          <p:nvPicPr>
            <p:cNvPr id="4017" name="image 4017"/>
            <p:cNvPicPr>
              <a:picLocks noChangeAspect="1"/>
            </p:cNvPicPr>
            <p:nvPr/>
          </p:nvPicPr>
          <p:blipFill>
            <a:blip r:embed="rId4017">
                </a:blip>
            <a:srcRect/>
            <a:stretch>
              <a:fillRect/>
            </a:stretch>
          </p:blipFill>
          <p:spPr>
            <a:xfrm rot="0" flipV="0" flipH="0">
              <a:off x="9327505" y="4359057"/>
              <a:ext cx="2794000" cy="3111500"/>
            </a:xfrm>
            <a:prstGeom prst="rect">
              <a:avLst/>
            </a:prstGeom>
          </p:spPr>
        </p:pic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4018">
                </a:blip>
            <a:srcRect/>
            <a:stretch>
              <a:fillRect/>
            </a:stretch>
          </p:blipFill>
          <p:spPr>
            <a:xfrm rot="0" flipV="0" flipH="0">
              <a:off x="13023205" y="5717957"/>
              <a:ext cx="1168400" cy="1282700"/>
            </a:xfrm>
            <a:prstGeom prst="rect">
              <a:avLst/>
            </a:prstGeom>
          </p:spPr>
        </p:pic>
        <p:pic>
          <p:nvPicPr>
            <p:cNvPr id="4019" name="image 4019"/>
            <p:cNvPicPr>
              <a:picLocks noChangeAspect="1"/>
            </p:cNvPicPr>
            <p:nvPr/>
          </p:nvPicPr>
          <p:blipFill>
            <a:blip r:embed="rId4019">
                </a:blip>
            <a:srcRect/>
            <a:stretch>
              <a:fillRect/>
            </a:stretch>
          </p:blipFill>
          <p:spPr>
            <a:xfrm rot="0" flipV="0" flipH="0">
              <a:off x="10153005" y="5692557"/>
              <a:ext cx="1155700" cy="1320800"/>
            </a:xfrm>
            <a:prstGeom prst="rect">
              <a:avLst/>
            </a:prstGeom>
          </p:spPr>
        </p:pic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/>
            <a:stretch>
              <a:fillRect/>
            </a:stretch>
          </p:blipFill>
          <p:spPr>
            <a:xfrm rot="0" flipV="0" flipH="0">
              <a:off x="10051405" y="8194457"/>
              <a:ext cx="1333500" cy="939800"/>
            </a:xfrm>
            <a:prstGeom prst="rect">
              <a:avLst/>
            </a:prstGeom>
          </p:spPr>
        </p:pic>
        <p:pic>
          <p:nvPicPr>
            <p:cNvPr id="4021" name="image 4021"/>
            <p:cNvPicPr>
              <a:picLocks noChangeAspect="1"/>
            </p:cNvPicPr>
            <p:nvPr/>
          </p:nvPicPr>
          <p:blipFill>
            <a:blip r:embed="rId4021">
                </a:blip>
            <a:srcRect/>
            <a:stretch>
              <a:fillRect/>
            </a:stretch>
          </p:blipFill>
          <p:spPr>
            <a:xfrm rot="0" flipV="0" flipH="0">
              <a:off x="12934305" y="7940457"/>
              <a:ext cx="1333500" cy="1193800"/>
            </a:xfrm>
            <a:prstGeom prst="rect">
              <a:avLst/>
            </a:prstGeom>
          </p:spPr>
        </p:pic>
      </p:grpSp>
      <p:pic>
        <p:nvPicPr>
          <p:cNvPr id="4022" name="image 4022"/>
          <p:cNvPicPr>
            <a:picLocks noChangeAspect="1"/>
          </p:cNvPicPr>
          <p:nvPr/>
        </p:nvPicPr>
        <p:blipFill>
          <a:blip r:embed="rId4022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437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<a:alphaModFix amt="20000"/>
          </a:blip>
          <a:srcRect/>
          <a:stretch>
            <a:fillRect/>
          </a:stretch>
        </p:blipFill>
        <p:spPr>
          <a:xfrm rot="0" flipV="0" flipH="0">
            <a:off x="2336800" y="2959100"/>
            <a:ext cx="19710400" cy="101346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<a:alphaModFix amt="40000"/>
          </a:blip>
          <a:srcRect/>
          <a:stretch>
            <a:fillRect/>
          </a:stretch>
        </p:blipFill>
        <p:spPr>
          <a:xfrm rot="0" flipV="0" flipH="0">
            <a:off x="1905000" y="2184400"/>
            <a:ext cx="20574000" cy="105918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257300" y="1244600"/>
            <a:ext cx="21882100" cy="112649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<a:alphaModFix amt="7058"/>
          </a:blip>
          <a:srcRect/>
          <a:stretch>
            <a:fillRect/>
          </a:stretch>
        </p:blipFill>
        <p:spPr>
          <a:xfrm rot="0" flipV="0" flipH="0">
            <a:off x="15328900" y="-12700"/>
            <a:ext cx="9080500" cy="137414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1257300" y="2692400"/>
            <a:ext cx="9906000" cy="98806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<a:alphaModFix amt="20000"/>
          </a:blip>
          <a:srcRect/>
          <a:stretch>
            <a:fillRect/>
          </a:stretch>
        </p:blipFill>
        <p:spPr>
          <a:xfrm rot="0" flipV="0" flipH="0">
            <a:off x="-25400" y="-12700"/>
            <a:ext cx="6515100" cy="7645400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13144500" y="4755493"/>
            <a:ext cx="99060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数据变化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13239154" y="8388545"/>
            <a:ext cx="8483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2500"/>
              </a:lnSpc>
            </a:pPr>
            <a:r>
              <a:rPr sz="34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社群用户数量变化/社群参与度分析/社群转化率分析</a:t>
            </a:r>
            <a:endParaRPr lang="zh-CN" altLang="en-US"/>
          </a:p>
        </p:txBody>
      </p:sp>
      <p:pic>
        <p:nvPicPr>
          <p:cNvPr id="509" name="image 509"/>
          <p:cNvPicPr>
            <a:picLocks noChangeAspect="1"/>
          </p:cNvPicPr>
          <p:nvPr/>
        </p:nvPicPr>
        <p:blipFill>
          <a:blip r:embed="rId509">
                </a:blip>
          <a:srcRect/>
          <a:stretch>
            <a:fillRect/>
          </a:stretch>
        </p:blipFill>
        <p:spPr>
          <a:xfrm rot="0" flipV="0" flipH="0">
            <a:off x="13340754" y="7320893"/>
            <a:ext cx="2260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5549900" y="1067111"/>
            <a:ext cx="132842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本月社群用户数量变化</a:t>
            </a:r>
            <a:endParaRPr lang="zh-CN" altLang="en-US"/>
          </a:p>
        </p:txBody>
      </p:sp>
      <p:sp>
        <p:nvSpPr>
          <p:cNvPr id="602" name="Object 602"/>
          <p:cNvSpPr txBox="1"/>
          <p:nvPr/>
        </p:nvSpPr>
        <p:spPr>
          <a:xfrm>
            <a:off x="14822090" y="4686198"/>
            <a:ext cx="7661882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本月新增人数指标实际完成率为70%，累计新增人数指标实际完成率为60%。</a:t>
            </a:r>
            <a:endParaRPr lang="zh-CN" altLang="en-US"/>
          </a:p>
        </p:txBody>
      </p:sp>
      <p:sp>
        <p:nvSpPr>
          <p:cNvPr id="603" name="Object 603"/>
          <p:cNvSpPr txBox="1"/>
          <p:nvPr/>
        </p:nvSpPr>
        <p:spPr>
          <a:xfrm>
            <a:off x="14822090" y="7216871"/>
            <a:ext cx="7661884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本月的新增用户数，累计新增人数均未达到预期目标。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14811375" y="9769571"/>
            <a:ext cx="7672603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新增的用户量是关键的运营指标数据，可能与广告投放不足或广告没有精准投放有关。</a:t>
            </a:r>
            <a:endParaRPr lang="zh-CN" altLang="en-US"/>
          </a:p>
        </p:txBody>
      </p:sp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1748332" y="3511181"/>
            <a:ext cx="11573967" cy="7057417"/>
          </a:xfrm>
          <a:prstGeom prst="rect">
            <a:avLst/>
          </a:prstGeom>
        </p:spPr>
      </p:pic>
      <p:grpSp>
        <p:nvGrpSpPr>
          <p:cNvPr id="606" name="组合 606"/>
          <p:cNvGrpSpPr/>
          <p:nvPr/>
        </p:nvGrpSpPr>
        <p:grpSpPr>
          <a:xfrm>
            <a:off x="5176883" y="11120551"/>
            <a:ext cx="7594996" cy="673100"/>
            <a:chOff x="5176883" y="11120551"/>
            <a:chExt cx="7594996" cy="673100"/>
          </a:xfrm>
        </p:grpSpPr>
        <p:sp>
          <p:nvSpPr>
            <p:cNvPr id="607" name="Object 607"/>
            <p:cNvSpPr txBox="1"/>
            <p:nvPr/>
          </p:nvSpPr>
          <p:spPr>
            <a:xfrm>
              <a:off x="5837680" y="11044351"/>
              <a:ext cx="70866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4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新增用户数 </a:t>
              </a:r>
              <a:endParaRPr lang="zh-CN" altLang="en-US"/>
            </a:p>
          </p:txBody>
        </p:sp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5176883" y="11190401"/>
              <a:ext cx="546100" cy="558800"/>
            </a:xfrm>
            <a:prstGeom prst="rect">
              <a:avLst/>
            </a:prstGeom>
          </p:spPr>
        </p:pic>
      </p:grpSp>
      <p:grpSp>
        <p:nvGrpSpPr>
          <p:cNvPr id="609" name="组合 609"/>
          <p:cNvGrpSpPr/>
          <p:nvPr/>
        </p:nvGrpSpPr>
        <p:grpSpPr>
          <a:xfrm>
            <a:off x="13868400" y="3841170"/>
            <a:ext cx="6608762" cy="673100"/>
            <a:chOff x="13868400" y="3841170"/>
            <a:chExt cx="6608762" cy="673100"/>
          </a:xfrm>
        </p:grpSpPr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13868400" y="3923720"/>
              <a:ext cx="546100" cy="533400"/>
            </a:xfrm>
            <a:prstGeom prst="rect">
              <a:avLst/>
            </a:prstGeom>
          </p:spPr>
        </p:pic>
        <p:sp>
          <p:nvSpPr>
            <p:cNvPr id="6011" name="Object 6011"/>
            <p:cNvSpPr txBox="1"/>
            <p:nvPr/>
          </p:nvSpPr>
          <p:spPr>
            <a:xfrm>
              <a:off x="14736762" y="3764970"/>
              <a:ext cx="58928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4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目标完成情况</a:t>
              </a:r>
              <a:endParaRPr lang="zh-CN" altLang="en-US"/>
            </a:p>
          </p:txBody>
        </p:sp>
      </p:grpSp>
      <p:grpSp>
        <p:nvGrpSpPr>
          <p:cNvPr id="6012" name="组合 6012"/>
          <p:cNvGrpSpPr/>
          <p:nvPr/>
        </p:nvGrpSpPr>
        <p:grpSpPr>
          <a:xfrm>
            <a:off x="13868400" y="6378392"/>
            <a:ext cx="6617096" cy="673100"/>
            <a:chOff x="13868400" y="6378392"/>
            <a:chExt cx="6617096" cy="673100"/>
          </a:xfrm>
        </p:grpSpPr>
        <p:pic>
          <p:nvPicPr>
            <p:cNvPr id="6013" name="image 6013"/>
            <p:cNvPicPr>
              <a:picLocks noChangeAspect="1"/>
            </p:cNvPicPr>
            <p:nvPr/>
          </p:nvPicPr>
          <p:blipFill>
            <a:blip r:embed="rId6013">
                </a:blip>
            <a:srcRect/>
            <a:stretch>
              <a:fillRect/>
            </a:stretch>
          </p:blipFill>
          <p:spPr>
            <a:xfrm rot="0" flipV="0" flipH="0">
              <a:off x="13868400" y="6448242"/>
              <a:ext cx="546100" cy="558800"/>
            </a:xfrm>
            <a:prstGeom prst="rect">
              <a:avLst/>
            </a:prstGeom>
          </p:spPr>
        </p:pic>
        <p:sp>
          <p:nvSpPr>
            <p:cNvPr id="6014" name="Object 6014"/>
            <p:cNvSpPr txBox="1"/>
            <p:nvPr/>
          </p:nvSpPr>
          <p:spPr>
            <a:xfrm>
              <a:off x="14745096" y="6302192"/>
              <a:ext cx="58928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4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新增用户量分析</a:t>
              </a:r>
              <a:endParaRPr lang="zh-CN" altLang="en-US"/>
            </a:p>
          </p:txBody>
        </p:sp>
      </p:grpSp>
      <p:grpSp>
        <p:nvGrpSpPr>
          <p:cNvPr id="6015" name="组合 6015"/>
          <p:cNvGrpSpPr/>
          <p:nvPr/>
        </p:nvGrpSpPr>
        <p:grpSpPr>
          <a:xfrm>
            <a:off x="13868400" y="8931092"/>
            <a:ext cx="6611143" cy="673100"/>
            <a:chOff x="13868400" y="8931092"/>
            <a:chExt cx="6611143" cy="673100"/>
          </a:xfrm>
        </p:grpSpPr>
        <p:pic>
          <p:nvPicPr>
            <p:cNvPr id="6016" name="image 6016"/>
            <p:cNvPicPr>
              <a:picLocks noChangeAspect="1"/>
            </p:cNvPicPr>
            <p:nvPr/>
          </p:nvPicPr>
          <p:blipFill>
            <a:blip r:embed="rId6016">
                </a:blip>
            <a:srcRect/>
            <a:stretch>
              <a:fillRect/>
            </a:stretch>
          </p:blipFill>
          <p:spPr>
            <a:xfrm rot="0" flipV="0" flipH="0">
              <a:off x="13868400" y="9000942"/>
              <a:ext cx="546100" cy="558800"/>
            </a:xfrm>
            <a:prstGeom prst="rect">
              <a:avLst/>
            </a:prstGeom>
          </p:spPr>
        </p:pic>
        <p:sp>
          <p:nvSpPr>
            <p:cNvPr id="6017" name="Object 6017"/>
            <p:cNvSpPr txBox="1"/>
            <p:nvPr/>
          </p:nvSpPr>
          <p:spPr>
            <a:xfrm>
              <a:off x="14739143" y="8854892"/>
              <a:ext cx="58928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4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可能原因分析</a:t>
              </a:r>
              <a:endParaRPr lang="zh-CN" altLang="en-US"/>
            </a:p>
          </p:txBody>
        </p:sp>
      </p:grpSp>
      <p:pic>
        <p:nvPicPr>
          <p:cNvPr id="6018" name="image 6018"/>
          <p:cNvPicPr>
            <a:picLocks noChangeAspect="1"/>
          </p:cNvPicPr>
          <p:nvPr/>
        </p:nvPicPr>
        <p:blipFill>
          <a:blip r:embed="rId6018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5549900" y="1143036"/>
            <a:ext cx="132842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本月用户留存率分析</a:t>
            </a:r>
            <a:endParaRPr lang="zh-CN" altLang="en-US"/>
          </a:p>
        </p:txBody>
      </p:sp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15161839" y="5399434"/>
            <a:ext cx="7267388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在本月的留存率中可看出，在前7天时，社群运营的手段和方式被用户所接受，留存率较高</a:t>
            </a:r>
            <a:endParaRPr lang="zh-CN" altLang="en-US"/>
          </a:p>
        </p:txBody>
      </p:sp>
      <p:sp>
        <p:nvSpPr>
          <p:cNvPr id="704" name="Object 704"/>
          <p:cNvSpPr txBox="1"/>
          <p:nvPr/>
        </p:nvSpPr>
        <p:spPr>
          <a:xfrm>
            <a:off x="15161839" y="9323734"/>
            <a:ext cx="7267397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在7天后留存率有明显的下降，说明后期对用户的留存方式需改变。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1240604" y="4146736"/>
            <a:ext cx="12338618" cy="7781440"/>
          </a:xfrm>
          <a:prstGeom prst="rect">
            <a:avLst/>
          </a:prstGeom>
        </p:spPr>
      </p:pic>
      <p:grpSp>
        <p:nvGrpSpPr>
          <p:cNvPr id="706" name="组合 706"/>
          <p:cNvGrpSpPr/>
          <p:nvPr/>
        </p:nvGrpSpPr>
        <p:grpSpPr>
          <a:xfrm>
            <a:off x="14216483" y="4560955"/>
            <a:ext cx="6609953" cy="673100"/>
            <a:chOff x="14216483" y="4560955"/>
            <a:chExt cx="6609953" cy="673100"/>
          </a:xfrm>
        </p:grpSpPr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14216483" y="4637155"/>
              <a:ext cx="546100" cy="546100"/>
            </a:xfrm>
            <a:prstGeom prst="rect">
              <a:avLst/>
            </a:prstGeom>
          </p:spPr>
        </p:pic>
        <p:sp>
          <p:nvSpPr>
            <p:cNvPr id="708" name="Object 708"/>
            <p:cNvSpPr txBox="1"/>
            <p:nvPr/>
          </p:nvSpPr>
          <p:spPr>
            <a:xfrm>
              <a:off x="15086036" y="4484755"/>
              <a:ext cx="58928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4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前7天留存率较高</a:t>
              </a:r>
              <a:endParaRPr lang="zh-CN" altLang="en-US"/>
            </a:p>
          </p:txBody>
        </p:sp>
      </p:grpSp>
      <p:grpSp>
        <p:nvGrpSpPr>
          <p:cNvPr id="709" name="组合 709"/>
          <p:cNvGrpSpPr/>
          <p:nvPr/>
        </p:nvGrpSpPr>
        <p:grpSpPr>
          <a:xfrm>
            <a:off x="14216483" y="8485850"/>
            <a:ext cx="7028259" cy="673100"/>
            <a:chOff x="14216483" y="8485850"/>
            <a:chExt cx="7028259" cy="673100"/>
          </a:xfrm>
        </p:grpSpPr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14216483" y="8555700"/>
              <a:ext cx="546100" cy="558800"/>
            </a:xfrm>
            <a:prstGeom prst="rect">
              <a:avLst/>
            </a:prstGeom>
          </p:spPr>
        </p:pic>
        <p:sp>
          <p:nvSpPr>
            <p:cNvPr id="7011" name="Object 7011"/>
            <p:cNvSpPr txBox="1"/>
            <p:nvPr/>
          </p:nvSpPr>
          <p:spPr>
            <a:xfrm>
              <a:off x="15085242" y="8409650"/>
              <a:ext cx="63119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4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后期应优化运营方法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5549900" y="1214993"/>
            <a:ext cx="132842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用户互动时段热度</a:t>
            </a:r>
            <a:endParaRPr lang="zh-CN" altLang="en-US"/>
          </a:p>
        </p:txBody>
      </p:sp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sp>
        <p:nvSpPr>
          <p:cNvPr id="803" name="Object 803"/>
          <p:cNvSpPr txBox="1"/>
          <p:nvPr/>
        </p:nvSpPr>
        <p:spPr>
          <a:xfrm>
            <a:off x="4307633" y="11092830"/>
            <a:ext cx="15768732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通过数据能清晰了解到，用户在社群活跃的时间段是在中午11：00-12：00和晚上18：00和20：00这个时间段，在推广和运营时可关注这个时间点，关注度较高。</a:t>
            </a:r>
            <a:endParaRPr lang="zh-CN" altLang="en-US"/>
          </a:p>
        </p:txBody>
      </p:sp>
      <p:sp>
        <p:nvSpPr>
          <p:cNvPr id="804" name="Object 804"/>
          <p:cNvSpPr txBox="1"/>
          <p:nvPr/>
        </p:nvSpPr>
        <p:spPr>
          <a:xfrm>
            <a:off x="8796919" y="10452729"/>
            <a:ext cx="679016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关注用户下班时段</a:t>
            </a:r>
            <a:endParaRPr lang="zh-CN" altLang="en-US"/>
          </a:p>
        </p:txBody>
      </p:sp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1576785" y="3403658"/>
            <a:ext cx="20739100" cy="6711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Object 901"/>
          <p:cNvSpPr txBox="1"/>
          <p:nvPr/>
        </p:nvSpPr>
        <p:spPr>
          <a:xfrm>
            <a:off x="2840445" y="4897741"/>
            <a:ext cx="42418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A.总数</a:t>
            </a:r>
            <a:endParaRPr lang="zh-CN" altLang="en-US"/>
          </a:p>
        </p:txBody>
      </p:sp>
      <p:sp>
        <p:nvSpPr>
          <p:cNvPr id="902" name="Object 902"/>
          <p:cNvSpPr txBox="1"/>
          <p:nvPr/>
        </p:nvSpPr>
        <p:spPr>
          <a:xfrm>
            <a:off x="2840445" y="5803139"/>
            <a:ext cx="48768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本月总数为10000条</a:t>
            </a:r>
            <a:endParaRPr lang="zh-CN" altLang="en-US"/>
          </a:p>
        </p:txBody>
      </p:sp>
      <p:sp>
        <p:nvSpPr>
          <p:cNvPr id="903" name="Object 903"/>
          <p:cNvSpPr txBox="1"/>
          <p:nvPr/>
        </p:nvSpPr>
        <p:spPr>
          <a:xfrm>
            <a:off x="16361954" y="4855695"/>
            <a:ext cx="63500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B.人均发言数</a:t>
            </a:r>
            <a:endParaRPr lang="zh-CN" altLang="en-US"/>
          </a:p>
        </p:txBody>
      </p:sp>
      <p:sp>
        <p:nvSpPr>
          <p:cNvPr id="904" name="Object 904"/>
          <p:cNvSpPr txBox="1"/>
          <p:nvPr/>
        </p:nvSpPr>
        <p:spPr>
          <a:xfrm>
            <a:off x="16361954" y="5848162"/>
            <a:ext cx="57785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用户人均发言数为20条</a:t>
            </a:r>
            <a:endParaRPr lang="zh-CN" altLang="en-US"/>
          </a:p>
        </p:txBody>
      </p:sp>
      <p:sp>
        <p:nvSpPr>
          <p:cNvPr id="905" name="Object 905"/>
          <p:cNvSpPr txBox="1"/>
          <p:nvPr/>
        </p:nvSpPr>
        <p:spPr>
          <a:xfrm>
            <a:off x="2840445" y="7957098"/>
            <a:ext cx="51943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C.讨论热词怎样</a:t>
            </a:r>
            <a:endParaRPr lang="zh-CN" altLang="en-US"/>
          </a:p>
        </p:txBody>
      </p:sp>
      <p:sp>
        <p:nvSpPr>
          <p:cNvPr id="906" name="Object 906"/>
          <p:cNvSpPr txBox="1"/>
          <p:nvPr/>
        </p:nvSpPr>
        <p:spPr>
          <a:xfrm>
            <a:off x="2840445" y="8957303"/>
            <a:ext cx="51943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能够引起网民的共鸣,才有可能上热搜词。</a:t>
            </a:r>
            <a:endParaRPr lang="zh-CN" altLang="en-US"/>
          </a:p>
        </p:txBody>
      </p:sp>
      <p:sp>
        <p:nvSpPr>
          <p:cNvPr id="907" name="Object 907"/>
          <p:cNvSpPr txBox="1"/>
          <p:nvPr/>
        </p:nvSpPr>
        <p:spPr>
          <a:xfrm>
            <a:off x="16361954" y="8005295"/>
            <a:ext cx="63500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D.发言趋势</a:t>
            </a:r>
            <a:endParaRPr lang="zh-CN" altLang="en-US"/>
          </a:p>
        </p:txBody>
      </p:sp>
      <p:sp>
        <p:nvSpPr>
          <p:cNvPr id="908" name="Object 908"/>
          <p:cNvSpPr txBox="1"/>
          <p:nvPr/>
        </p:nvSpPr>
        <p:spPr>
          <a:xfrm>
            <a:off x="16361954" y="8999349"/>
            <a:ext cx="48387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用户发言从入群到现在 发言量逐渐减少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5549900" y="1124353"/>
            <a:ext cx="132842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社群中用户发言情况分析</a:t>
            </a:r>
            <a:endParaRPr lang="zh-CN" altLang="en-US"/>
          </a:p>
        </p:txBody>
      </p:sp>
      <p:pic>
        <p:nvPicPr>
          <p:cNvPr id="9010" name="image 9010"/>
          <p:cNvPicPr>
            <a:picLocks noChangeAspect="1"/>
          </p:cNvPicPr>
          <p:nvPr/>
        </p:nvPicPr>
        <p:blipFill>
          <a:blip r:embed="rId9010">
                </a:blip>
          <a:srcRect/>
          <a:stretch>
            <a:fillRect/>
          </a:stretch>
        </p:blipFill>
        <p:spPr>
          <a:xfrm rot="0" flipV="0" flipH="0">
            <a:off x="11061700" y="2438400"/>
            <a:ext cx="2260600" cy="406400"/>
          </a:xfrm>
          <a:prstGeom prst="rect">
            <a:avLst/>
          </a:prstGeom>
        </p:spPr>
      </p:pic>
      <p:grpSp>
        <p:nvGrpSpPr>
          <p:cNvPr id="9011" name="组合 9011"/>
          <p:cNvGrpSpPr/>
          <p:nvPr/>
        </p:nvGrpSpPr>
        <p:grpSpPr>
          <a:xfrm>
            <a:off x="8547100" y="3949372"/>
            <a:ext cx="7251700" cy="7264400"/>
            <a:chOff x="8547100" y="3949372"/>
            <a:chExt cx="7251700" cy="7264400"/>
          </a:xfrm>
        </p:grpSpPr>
        <p:pic>
          <p:nvPicPr>
            <p:cNvPr id="9012" name="image 9012"/>
            <p:cNvPicPr>
              <a:picLocks noChangeAspect="1"/>
            </p:cNvPicPr>
            <p:nvPr/>
          </p:nvPicPr>
          <p:blipFill>
            <a:blip r:embed="rId9012">
                </a:blip>
            <a:srcRect/>
            <a:stretch>
              <a:fillRect/>
            </a:stretch>
          </p:blipFill>
          <p:spPr>
            <a:xfrm rot="0" flipV="0" flipH="0">
              <a:off x="8547100" y="3949372"/>
              <a:ext cx="7251700" cy="7264400"/>
            </a:xfrm>
            <a:prstGeom prst="rect">
              <a:avLst/>
            </a:prstGeom>
          </p:spPr>
        </p:pic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9013">
                </a:blip>
            <a:srcRect/>
            <a:stretch>
              <a:fillRect/>
            </a:stretch>
          </p:blipFill>
          <p:spPr>
            <a:xfrm rot="0" flipV="0" flipH="0">
              <a:off x="8978900" y="7111672"/>
              <a:ext cx="3238500" cy="3721100"/>
            </a:xfrm>
            <a:prstGeom prst="rect">
              <a:avLst/>
            </a:prstGeom>
          </p:spPr>
        </p:pic>
        <p:pic>
          <p:nvPicPr>
            <p:cNvPr id="9014" name="image 9014"/>
            <p:cNvPicPr>
              <a:picLocks noChangeAspect="1"/>
            </p:cNvPicPr>
            <p:nvPr/>
          </p:nvPicPr>
          <p:blipFill>
            <a:blip r:embed="rId9014">
                </a:blip>
            <a:srcRect/>
            <a:stretch>
              <a:fillRect/>
            </a:stretch>
          </p:blipFill>
          <p:spPr>
            <a:xfrm rot="0" flipV="0" flipH="0">
              <a:off x="11696700" y="7581572"/>
              <a:ext cx="3708400" cy="3251200"/>
            </a:xfrm>
            <a:prstGeom prst="rect">
              <a:avLst/>
            </a:prstGeom>
          </p:spPr>
        </p:pic>
        <p:pic>
          <p:nvPicPr>
            <p:cNvPr id="9015" name="image 9015"/>
            <p:cNvPicPr>
              <a:picLocks noChangeAspect="1"/>
            </p:cNvPicPr>
            <p:nvPr/>
          </p:nvPicPr>
          <p:blipFill>
            <a:blip r:embed="rId9015">
                </a:blip>
            <a:srcRect/>
            <a:stretch>
              <a:fillRect/>
            </a:stretch>
          </p:blipFill>
          <p:spPr>
            <a:xfrm rot="0" flipV="0" flipH="0">
              <a:off x="12166600" y="4368472"/>
              <a:ext cx="3225800" cy="3721100"/>
            </a:xfrm>
            <a:prstGeom prst="rect">
              <a:avLst/>
            </a:prstGeom>
          </p:spPr>
        </p:pic>
        <p:pic>
          <p:nvPicPr>
            <p:cNvPr id="9016" name="image 9016"/>
            <p:cNvPicPr>
              <a:picLocks noChangeAspect="1"/>
            </p:cNvPicPr>
            <p:nvPr/>
          </p:nvPicPr>
          <p:blipFill>
            <a:blip r:embed="rId9016">
                </a:blip>
            <a:srcRect/>
            <a:stretch>
              <a:fillRect/>
            </a:stretch>
          </p:blipFill>
          <p:spPr>
            <a:xfrm rot="0" flipV="0" flipH="0">
              <a:off x="8978900" y="4368472"/>
              <a:ext cx="3695700" cy="3251200"/>
            </a:xfrm>
            <a:prstGeom prst="rect">
              <a:avLst/>
            </a:prstGeom>
          </p:spPr>
        </p:pic>
        <p:pic>
          <p:nvPicPr>
            <p:cNvPr id="9017" name="image 9017"/>
            <p:cNvPicPr>
              <a:picLocks noChangeAspect="1"/>
            </p:cNvPicPr>
            <p:nvPr/>
          </p:nvPicPr>
          <p:blipFill>
            <a:blip r:embed="rId9017">
                </a:blip>
            <a:srcRect/>
            <a:stretch>
              <a:fillRect/>
            </a:stretch>
          </p:blipFill>
          <p:spPr>
            <a:xfrm rot="0" flipV="0" flipH="0">
              <a:off x="10439400" y="7111672"/>
              <a:ext cx="787400" cy="520700"/>
            </a:xfrm>
            <a:prstGeom prst="rect">
              <a:avLst/>
            </a:prstGeom>
          </p:spPr>
        </p:pic>
        <p:sp>
          <p:nvSpPr>
            <p:cNvPr id="9018" name="Object 9018"/>
            <p:cNvSpPr txBox="1"/>
            <p:nvPr/>
          </p:nvSpPr>
          <p:spPr>
            <a:xfrm>
              <a:off x="10301684" y="5525979"/>
              <a:ext cx="1219200" cy="1346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8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A</a:t>
              </a:r>
              <a:endParaRPr lang="zh-CN" altLang="en-US"/>
            </a:p>
          </p:txBody>
        </p:sp>
        <p:sp>
          <p:nvSpPr>
            <p:cNvPr id="9019" name="Object 9019"/>
            <p:cNvSpPr txBox="1"/>
            <p:nvPr/>
          </p:nvSpPr>
          <p:spPr>
            <a:xfrm>
              <a:off x="13032978" y="5525979"/>
              <a:ext cx="1155700" cy="1346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8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B</a:t>
              </a:r>
              <a:endParaRPr lang="zh-CN" altLang="en-US"/>
            </a:p>
          </p:txBody>
        </p:sp>
        <p:sp>
          <p:nvSpPr>
            <p:cNvPr id="9020" name="Object 9020"/>
            <p:cNvSpPr txBox="1"/>
            <p:nvPr/>
          </p:nvSpPr>
          <p:spPr>
            <a:xfrm>
              <a:off x="10304065" y="8448963"/>
              <a:ext cx="1193800" cy="1346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8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C</a:t>
              </a:r>
              <a:endParaRPr lang="zh-CN" altLang="en-US"/>
            </a:p>
          </p:txBody>
        </p:sp>
        <p:sp>
          <p:nvSpPr>
            <p:cNvPr id="9021" name="Object 9021"/>
            <p:cNvSpPr txBox="1"/>
            <p:nvPr/>
          </p:nvSpPr>
          <p:spPr>
            <a:xfrm>
              <a:off x="12994878" y="8446979"/>
              <a:ext cx="1244600" cy="1346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8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D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2020-12-02T14:50:30.921Z</dcterms:created>
  <dcterms:modified xsi:type="dcterms:W3CDTF">2020-12-02T14:50:30.921Z</dcterms:modified>
</cp:coreProperties>
</file>